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839" r:id="rId1"/>
  </p:sldMasterIdLst>
  <p:notesMasterIdLst>
    <p:notesMasterId r:id="rId3"/>
  </p:notesMasterIdLst>
  <p:sldIdLst>
    <p:sldId id="256" r:id="rId2"/>
  </p:sldIdLst>
  <p:sldSz cx="43891200" cy="32918400"/>
  <p:notesSz cx="6858000" cy="9144000"/>
  <p:embeddedFontLst>
    <p:embeddedFont>
      <p:font typeface="Calibri" panose="020F0502020204030204" pitchFamily="34" charset="0"/>
      <p:regular r:id="rId4"/>
      <p:bold r:id="rId5"/>
      <p:italic r:id="rId6"/>
      <p:boldItalic r:id="rId7"/>
    </p:embeddedFont>
    <p:embeddedFont>
      <p:font typeface="Calibri Light" panose="020F0302020204030204" pitchFamily="34" charset="0"/>
      <p:regular r:id="rId8"/>
      <p:italic r:id="rId9"/>
    </p:embeddedFont>
    <p:embeddedFont>
      <p:font typeface="Lato" panose="020F0502020204030203" pitchFamily="34" charset="0"/>
      <p:regular r:id="rId10"/>
      <p:bold r:id="rId11"/>
      <p:italic r:id="rId12"/>
      <p:boldItalic r:id="rId13"/>
    </p:embeddedFont>
    <p:embeddedFont>
      <p:font typeface="Lato Heavy" panose="020F0502020204030203" pitchFamily="34" charset="0"/>
      <p:bold r:id="rId14"/>
      <p:boldItalic r:id="rId15"/>
    </p:embeddedFont>
    <p:embeddedFont>
      <p:font typeface="Lato Medium" panose="020F0502020204030203" pitchFamily="34" charset="0"/>
      <p:regular r:id="rId16"/>
      <p:italic r:id="rId17"/>
    </p:embeddedFont>
    <p:embeddedFont>
      <p:font typeface="Lucida Sans Unicode" panose="020B0602030504020204" pitchFamily="34" charset="0"/>
      <p:regular r:id="rId18"/>
    </p:embeddedFont>
    <p:embeddedFont>
      <p:font typeface="MS PGothic" panose="020B0600070205080204" pitchFamily="34" charset="-128"/>
      <p:regular r:id="rId19"/>
    </p:embeddedFont>
  </p:embeddedFontLst>
  <p:defaultTextStyle>
    <a:defPPr>
      <a:defRPr lang="en-US"/>
    </a:defPPr>
    <a:lvl1pPr algn="l" defTabSz="3760788" rtl="0" eaLnBrk="0" fontAlgn="base" hangingPunct="0">
      <a:spcBef>
        <a:spcPct val="0"/>
      </a:spcBef>
      <a:spcAft>
        <a:spcPct val="0"/>
      </a:spcAft>
      <a:defRPr sz="7400" kern="1200">
        <a:solidFill>
          <a:schemeClr val="tx1"/>
        </a:solidFill>
        <a:latin typeface="Lucida Sans Unicode" panose="020B0602030504020204" pitchFamily="34" charset="0"/>
        <a:ea typeface="+mn-ea"/>
        <a:cs typeface="Arial" panose="020B0604020202020204" pitchFamily="34" charset="0"/>
      </a:defRPr>
    </a:lvl1pPr>
    <a:lvl2pPr marL="1879600" indent="-1487488" algn="l" defTabSz="3760788" rtl="0" eaLnBrk="0" fontAlgn="base" hangingPunct="0">
      <a:spcBef>
        <a:spcPct val="0"/>
      </a:spcBef>
      <a:spcAft>
        <a:spcPct val="0"/>
      </a:spcAft>
      <a:defRPr sz="7400" kern="1200">
        <a:solidFill>
          <a:schemeClr val="tx1"/>
        </a:solidFill>
        <a:latin typeface="Lucida Sans Unicode" panose="020B0602030504020204" pitchFamily="34" charset="0"/>
        <a:ea typeface="+mn-ea"/>
        <a:cs typeface="Arial" panose="020B0604020202020204" pitchFamily="34" charset="0"/>
      </a:defRPr>
    </a:lvl2pPr>
    <a:lvl3pPr marL="3760788" indent="-2976563" algn="l" defTabSz="3760788" rtl="0" eaLnBrk="0" fontAlgn="base" hangingPunct="0">
      <a:spcBef>
        <a:spcPct val="0"/>
      </a:spcBef>
      <a:spcAft>
        <a:spcPct val="0"/>
      </a:spcAft>
      <a:defRPr sz="7400" kern="1200">
        <a:solidFill>
          <a:schemeClr val="tx1"/>
        </a:solidFill>
        <a:latin typeface="Lucida Sans Unicode" panose="020B0602030504020204" pitchFamily="34" charset="0"/>
        <a:ea typeface="+mn-ea"/>
        <a:cs typeface="Arial" panose="020B0604020202020204" pitchFamily="34" charset="0"/>
      </a:defRPr>
    </a:lvl3pPr>
    <a:lvl4pPr marL="5641975" indent="-4465638" algn="l" defTabSz="3760788" rtl="0" eaLnBrk="0" fontAlgn="base" hangingPunct="0">
      <a:spcBef>
        <a:spcPct val="0"/>
      </a:spcBef>
      <a:spcAft>
        <a:spcPct val="0"/>
      </a:spcAft>
      <a:defRPr sz="7400" kern="1200">
        <a:solidFill>
          <a:schemeClr val="tx1"/>
        </a:solidFill>
        <a:latin typeface="Lucida Sans Unicode" panose="020B0602030504020204" pitchFamily="34" charset="0"/>
        <a:ea typeface="+mn-ea"/>
        <a:cs typeface="Arial" panose="020B0604020202020204" pitchFamily="34" charset="0"/>
      </a:defRPr>
    </a:lvl4pPr>
    <a:lvl5pPr marL="7521575" indent="-5954713" algn="l" defTabSz="3760788" rtl="0" eaLnBrk="0" fontAlgn="base" hangingPunct="0">
      <a:spcBef>
        <a:spcPct val="0"/>
      </a:spcBef>
      <a:spcAft>
        <a:spcPct val="0"/>
      </a:spcAft>
      <a:defRPr sz="7400" kern="1200">
        <a:solidFill>
          <a:schemeClr val="tx1"/>
        </a:solidFill>
        <a:latin typeface="Lucida Sans Unicode" panose="020B0602030504020204" pitchFamily="34" charset="0"/>
        <a:ea typeface="+mn-ea"/>
        <a:cs typeface="Arial" panose="020B0604020202020204" pitchFamily="34" charset="0"/>
      </a:defRPr>
    </a:lvl5pPr>
    <a:lvl6pPr marL="2286000" algn="l" defTabSz="914400" rtl="0" eaLnBrk="1" latinLnBrk="0" hangingPunct="1">
      <a:defRPr sz="7400" kern="1200">
        <a:solidFill>
          <a:schemeClr val="tx1"/>
        </a:solidFill>
        <a:latin typeface="Lucida Sans Unicode" panose="020B0602030504020204" pitchFamily="34" charset="0"/>
        <a:ea typeface="+mn-ea"/>
        <a:cs typeface="Arial" panose="020B0604020202020204" pitchFamily="34" charset="0"/>
      </a:defRPr>
    </a:lvl6pPr>
    <a:lvl7pPr marL="2743200" algn="l" defTabSz="914400" rtl="0" eaLnBrk="1" latinLnBrk="0" hangingPunct="1">
      <a:defRPr sz="7400" kern="1200">
        <a:solidFill>
          <a:schemeClr val="tx1"/>
        </a:solidFill>
        <a:latin typeface="Lucida Sans Unicode" panose="020B0602030504020204" pitchFamily="34" charset="0"/>
        <a:ea typeface="+mn-ea"/>
        <a:cs typeface="Arial" panose="020B0604020202020204" pitchFamily="34" charset="0"/>
      </a:defRPr>
    </a:lvl7pPr>
    <a:lvl8pPr marL="3200400" algn="l" defTabSz="914400" rtl="0" eaLnBrk="1" latinLnBrk="0" hangingPunct="1">
      <a:defRPr sz="7400" kern="1200">
        <a:solidFill>
          <a:schemeClr val="tx1"/>
        </a:solidFill>
        <a:latin typeface="Lucida Sans Unicode" panose="020B0602030504020204" pitchFamily="34" charset="0"/>
        <a:ea typeface="+mn-ea"/>
        <a:cs typeface="Arial" panose="020B0604020202020204" pitchFamily="34" charset="0"/>
      </a:defRPr>
    </a:lvl8pPr>
    <a:lvl9pPr marL="3657600" algn="l" defTabSz="914400" rtl="0" eaLnBrk="1" latinLnBrk="0" hangingPunct="1">
      <a:defRPr sz="7400" kern="1200">
        <a:solidFill>
          <a:schemeClr val="tx1"/>
        </a:solidFill>
        <a:latin typeface="Lucida Sans Unicode" panose="020B0602030504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0448">
          <p15:clr>
            <a:srgbClr val="A4A3A4"/>
          </p15:clr>
        </p15:guide>
        <p15:guide id="2" pos="288" userDrawn="1">
          <p15:clr>
            <a:srgbClr val="A4A3A4"/>
          </p15:clr>
        </p15:guide>
        <p15:guide id="3" pos="9504">
          <p15:clr>
            <a:srgbClr val="A4A3A4"/>
          </p15:clr>
        </p15:guide>
        <p15:guide id="4" pos="8928">
          <p15:clr>
            <a:srgbClr val="A4A3A4"/>
          </p15:clr>
        </p15:guide>
        <p15:guide id="5" pos="18144">
          <p15:clr>
            <a:srgbClr val="A4A3A4"/>
          </p15:clr>
        </p15:guide>
        <p15:guide id="6" pos="18720">
          <p15:clr>
            <a:srgbClr val="A4A3A4"/>
          </p15:clr>
        </p15:guide>
        <p15:guide id="7" pos="27360">
          <p15:clr>
            <a:srgbClr val="A4A3A4"/>
          </p15:clr>
        </p15:guide>
        <p15:guide id="8" orient="horz" pos="288">
          <p15:clr>
            <a:srgbClr val="A4A3A4"/>
          </p15:clr>
        </p15:guide>
        <p15:guide id="9" orient="horz" pos="3744" userDrawn="1">
          <p15:clr>
            <a:srgbClr val="A4A3A4"/>
          </p15:clr>
        </p15:guide>
        <p15:guide id="10" orient="horz" pos="4032" userDrawn="1">
          <p15:clr>
            <a:srgbClr val="A4A3A4"/>
          </p15:clr>
        </p15:guide>
        <p15:guide id="11" pos="4608" userDrawn="1">
          <p15:clr>
            <a:srgbClr val="A4A3A4"/>
          </p15:clr>
        </p15:guide>
        <p15:guide id="12" pos="13824" userDrawn="1">
          <p15:clr>
            <a:srgbClr val="A4A3A4"/>
          </p15:clr>
        </p15:guide>
        <p15:guide id="13" pos="230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ristan Mahr" initials="TM" lastIdx="3"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D55"/>
    <a:srgbClr val="4D4D4D"/>
    <a:srgbClr val="FDE725"/>
    <a:srgbClr val="000C19"/>
    <a:srgbClr val="DDDDDD"/>
    <a:srgbClr val="788668"/>
    <a:srgbClr val="5D68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000" autoAdjust="0"/>
  </p:normalViewPr>
  <p:slideViewPr>
    <p:cSldViewPr>
      <p:cViewPr varScale="1">
        <p:scale>
          <a:sx n="24" d="100"/>
          <a:sy n="24" d="100"/>
        </p:scale>
        <p:origin x="810" y="30"/>
      </p:cViewPr>
      <p:guideLst>
        <p:guide orient="horz" pos="20448"/>
        <p:guide pos="288"/>
        <p:guide pos="9504"/>
        <p:guide pos="8928"/>
        <p:guide pos="18144"/>
        <p:guide pos="18720"/>
        <p:guide pos="27360"/>
        <p:guide orient="horz" pos="288"/>
        <p:guide orient="horz" pos="3744"/>
        <p:guide orient="horz" pos="4032"/>
        <p:guide pos="4608"/>
        <p:guide pos="13824"/>
        <p:guide pos="230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schemas.openxmlformats.org/officeDocument/2006/relationships/presProps" Target="presProps.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ableStyles" Target="tableStyles.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viewProps" Target="viewProps.xml"/></Relationships>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smtClean="0"/>
            </a:lvl1pPr>
          </a:lstStyle>
          <a:p>
            <a:pPr>
              <a:defRPr/>
            </a:pP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smtClean="0"/>
            </a:lvl1pPr>
          </a:lstStyle>
          <a:p>
            <a:pPr>
              <a:defRPr/>
            </a:pPr>
            <a:fld id="{A9469BFE-D850-4E20-932B-8309E1F377C8}" type="datetimeFigureOut">
              <a:rPr lang="en-US"/>
              <a:pPr>
                <a:defRPr/>
              </a:pPr>
              <a:t>6/6/2018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smtClean="0"/>
            </a:lvl1pPr>
          </a:lstStyle>
          <a:p>
            <a:pPr>
              <a:defRPr/>
            </a:pP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smtClean="0"/>
            </a:lvl1pPr>
          </a:lstStyle>
          <a:p>
            <a:pPr>
              <a:defRPr/>
            </a:pPr>
            <a:fld id="{3E7BCEDB-0A08-4835-A1EC-8E25B394EFC6}" type="slidenum">
              <a:rPr lang="en-US"/>
              <a:pPr>
                <a:defRPr/>
              </a:pPr>
              <a:t>‹#›</a:t>
            </a:fld>
            <a:endParaRPr lang="en-US"/>
          </a:p>
        </p:txBody>
      </p:sp>
    </p:spTree>
    <p:extLst>
      <p:ext uri="{BB962C8B-B14F-4D97-AF65-F5344CB8AC3E}">
        <p14:creationId xmlns:p14="http://schemas.microsoft.com/office/powerpoint/2010/main" val="2978300831"/>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a:p>
        </p:txBody>
      </p:sp>
      <p:sp>
        <p:nvSpPr>
          <p:cNvPr id="410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p>
            <a:fld id="{6264495D-6A53-4B50-A454-B641A03983D3}" type="slidenum">
              <a:rPr lang="en-US" altLang="en-US"/>
              <a:pPr/>
              <a:t>1</a:t>
            </a:fld>
            <a:endParaRPr lang="en-US" altLang="en-US"/>
          </a:p>
        </p:txBody>
      </p:sp>
    </p:spTree>
    <p:extLst>
      <p:ext uri="{BB962C8B-B14F-4D97-AF65-F5344CB8AC3E}">
        <p14:creationId xmlns:p14="http://schemas.microsoft.com/office/powerpoint/2010/main" val="31679417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86400" y="5387342"/>
            <a:ext cx="32918400" cy="11460480"/>
          </a:xfrm>
        </p:spPr>
        <p:txBody>
          <a:bodyPr anchor="b"/>
          <a:lstStyle>
            <a:lvl1pPr algn="ctr">
              <a:defRPr sz="21600"/>
            </a:lvl1pPr>
          </a:lstStyle>
          <a:p>
            <a:r>
              <a:rPr lang="en-US"/>
              <a:t>Click to edit Master title style</a:t>
            </a:r>
          </a:p>
        </p:txBody>
      </p:sp>
      <p:sp>
        <p:nvSpPr>
          <p:cNvPr id="3" name="Subtitle 2"/>
          <p:cNvSpPr>
            <a:spLocks noGrp="1"/>
          </p:cNvSpPr>
          <p:nvPr>
            <p:ph type="subTitle" idx="1"/>
          </p:nvPr>
        </p:nvSpPr>
        <p:spPr>
          <a:xfrm>
            <a:off x="5486400" y="17289782"/>
            <a:ext cx="32918400" cy="7947658"/>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904438E2-6206-4A01-A01C-6C214A315F82}" type="datetimeFigureOut">
              <a:rPr lang="en-US" altLang="en-US"/>
              <a:pPr>
                <a:defRPr/>
              </a:pPr>
              <a:t>6/6/2018</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8FF06C8C-4ACF-4833-9563-243AF893D18F}" type="slidenum">
              <a:rPr lang="en-US" altLang="en-US"/>
              <a:pPr>
                <a:defRPr/>
              </a:pPr>
              <a:t>‹#›</a:t>
            </a:fld>
            <a:endParaRPr lang="en-US" altLang="en-US" dirty="0"/>
          </a:p>
        </p:txBody>
      </p:sp>
    </p:spTree>
    <p:extLst>
      <p:ext uri="{BB962C8B-B14F-4D97-AF65-F5344CB8AC3E}">
        <p14:creationId xmlns:p14="http://schemas.microsoft.com/office/powerpoint/2010/main" val="7385592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92BC0369-493E-4B11-9445-E84A5D95EEA1}" type="datetimeFigureOut">
              <a:rPr lang="en-US" altLang="en-US"/>
              <a:pPr>
                <a:defRPr/>
              </a:pPr>
              <a:t>6/6/2018</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4F0BA680-B473-4A66-8D82-C713F518A7B2}" type="slidenum">
              <a:rPr lang="en-US" altLang="en-US"/>
              <a:pPr>
                <a:defRPr/>
              </a:pPr>
              <a:t>‹#›</a:t>
            </a:fld>
            <a:endParaRPr lang="en-US" altLang="en-US" dirty="0"/>
          </a:p>
        </p:txBody>
      </p:sp>
    </p:spTree>
    <p:extLst>
      <p:ext uri="{BB962C8B-B14F-4D97-AF65-F5344CB8AC3E}">
        <p14:creationId xmlns:p14="http://schemas.microsoft.com/office/powerpoint/2010/main" val="36326419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0" y="1752600"/>
            <a:ext cx="9464040" cy="2789682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17520"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FD4B6810-AA9C-4FEA-9333-1DB2FE8D3859}" type="datetimeFigureOut">
              <a:rPr lang="en-US" altLang="en-US"/>
              <a:pPr>
                <a:defRPr/>
              </a:pPr>
              <a:t>6/6/2018</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85A6BE70-3EE9-4DDD-9975-CA43D55D285C}" type="slidenum">
              <a:rPr lang="en-US" altLang="en-US"/>
              <a:pPr>
                <a:defRPr/>
              </a:pPr>
              <a:t>‹#›</a:t>
            </a:fld>
            <a:endParaRPr lang="en-US" altLang="en-US" dirty="0"/>
          </a:p>
        </p:txBody>
      </p:sp>
    </p:spTree>
    <p:extLst>
      <p:ext uri="{BB962C8B-B14F-4D97-AF65-F5344CB8AC3E}">
        <p14:creationId xmlns:p14="http://schemas.microsoft.com/office/powerpoint/2010/main" val="11206892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E624C082-E6BC-4897-A855-1A79386AD8FF}" type="datetimeFigureOut">
              <a:rPr lang="en-US" altLang="en-US"/>
              <a:pPr>
                <a:defRPr/>
              </a:pPr>
              <a:t>6/6/2018</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1F0E3231-3B31-4B67-938D-BEDBFF0419D5}" type="slidenum">
              <a:rPr lang="en-US" altLang="en-US"/>
              <a:pPr>
                <a:defRPr/>
              </a:pPr>
              <a:t>‹#›</a:t>
            </a:fld>
            <a:endParaRPr lang="en-US" altLang="en-US" dirty="0"/>
          </a:p>
        </p:txBody>
      </p:sp>
    </p:spTree>
    <p:extLst>
      <p:ext uri="{BB962C8B-B14F-4D97-AF65-F5344CB8AC3E}">
        <p14:creationId xmlns:p14="http://schemas.microsoft.com/office/powerpoint/2010/main" val="355402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0" y="8206745"/>
            <a:ext cx="37856160" cy="13693138"/>
          </a:xfrm>
        </p:spPr>
        <p:txBody>
          <a:bodyPr anchor="b"/>
          <a:lstStyle>
            <a:lvl1pPr>
              <a:defRPr sz="21600"/>
            </a:lvl1pPr>
          </a:lstStyle>
          <a:p>
            <a:r>
              <a:rPr lang="en-US"/>
              <a:t>Click to edit Master title style</a:t>
            </a:r>
          </a:p>
        </p:txBody>
      </p:sp>
      <p:sp>
        <p:nvSpPr>
          <p:cNvPr id="3" name="Text Placeholder 2"/>
          <p:cNvSpPr>
            <a:spLocks noGrp="1"/>
          </p:cNvSpPr>
          <p:nvPr>
            <p:ph type="body" idx="1"/>
          </p:nvPr>
        </p:nvSpPr>
        <p:spPr>
          <a:xfrm>
            <a:off x="2994660" y="22029425"/>
            <a:ext cx="37856160" cy="7200898"/>
          </a:xfrm>
        </p:spPr>
        <p:txBody>
          <a:bodyPr/>
          <a:lstStyle>
            <a:lvl1pPr marL="0" indent="0">
              <a:buNone/>
              <a:defRPr sz="8640">
                <a:solidFill>
                  <a:schemeClr val="tx1">
                    <a:tint val="75000"/>
                  </a:schemeClr>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C8A4F66F-8EC8-4436-BB33-172EB5C350C9}" type="datetimeFigureOut">
              <a:rPr lang="en-US" altLang="en-US"/>
              <a:pPr>
                <a:defRPr/>
              </a:pPr>
              <a:t>6/6/2018</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8AD00172-426D-46CA-9AAD-7F0EB7767594}" type="slidenum">
              <a:rPr lang="en-US" altLang="en-US"/>
              <a:pPr>
                <a:defRPr/>
              </a:pPr>
              <a:t>‹#›</a:t>
            </a:fld>
            <a:endParaRPr lang="en-US" altLang="en-US" dirty="0"/>
          </a:p>
        </p:txBody>
      </p:sp>
    </p:spTree>
    <p:extLst>
      <p:ext uri="{BB962C8B-B14F-4D97-AF65-F5344CB8AC3E}">
        <p14:creationId xmlns:p14="http://schemas.microsoft.com/office/powerpoint/2010/main" val="1469381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0C1289CD-CB1F-4293-89F9-2293411A97C9}" type="datetimeFigureOut">
              <a:rPr lang="en-US" altLang="en-US"/>
              <a:pPr>
                <a:defRPr/>
              </a:pPr>
              <a:t>6/6/2018</a:t>
            </a:fld>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altLang="en-US"/>
          </a:p>
        </p:txBody>
      </p:sp>
      <p:sp>
        <p:nvSpPr>
          <p:cNvPr id="7" name="Slide Number Placeholder 5"/>
          <p:cNvSpPr>
            <a:spLocks noGrp="1"/>
          </p:cNvSpPr>
          <p:nvPr>
            <p:ph type="sldNum" sz="quarter" idx="12"/>
          </p:nvPr>
        </p:nvSpPr>
        <p:spPr/>
        <p:txBody>
          <a:bodyPr/>
          <a:lstStyle>
            <a:lvl1pPr>
              <a:defRPr/>
            </a:lvl1pPr>
          </a:lstStyle>
          <a:p>
            <a:pPr>
              <a:defRPr/>
            </a:pPr>
            <a:fld id="{A9B84188-1518-482D-8458-243F023D5EA0}" type="slidenum">
              <a:rPr lang="en-US" altLang="en-US"/>
              <a:pPr>
                <a:defRPr/>
              </a:pPr>
              <a:t>‹#›</a:t>
            </a:fld>
            <a:endParaRPr lang="en-US" altLang="en-US" dirty="0"/>
          </a:p>
        </p:txBody>
      </p:sp>
    </p:spTree>
    <p:extLst>
      <p:ext uri="{BB962C8B-B14F-4D97-AF65-F5344CB8AC3E}">
        <p14:creationId xmlns:p14="http://schemas.microsoft.com/office/powerpoint/2010/main" val="17885758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3"/>
            <a:ext cx="37856160" cy="6362702"/>
          </a:xfrm>
        </p:spPr>
        <p:txBody>
          <a:bodyPr/>
          <a:lstStyle/>
          <a:p>
            <a:r>
              <a:rPr lang="en-US"/>
              <a:t>Click to edit Master title style</a:t>
            </a:r>
          </a:p>
        </p:txBody>
      </p:sp>
      <p:sp>
        <p:nvSpPr>
          <p:cNvPr id="3" name="Text Placeholder 2"/>
          <p:cNvSpPr>
            <a:spLocks noGrp="1"/>
          </p:cNvSpPr>
          <p:nvPr>
            <p:ph type="body" idx="1"/>
          </p:nvPr>
        </p:nvSpPr>
        <p:spPr>
          <a:xfrm>
            <a:off x="3023239" y="8069582"/>
            <a:ext cx="18568033" cy="3954778"/>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4" name="Content Placeholder 3"/>
          <p:cNvSpPr>
            <a:spLocks noGrp="1"/>
          </p:cNvSpPr>
          <p:nvPr>
            <p:ph sz="half" idx="2"/>
          </p:nvPr>
        </p:nvSpPr>
        <p:spPr>
          <a:xfrm>
            <a:off x="3023239" y="12024360"/>
            <a:ext cx="18568033"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19920" y="8069582"/>
            <a:ext cx="18659477" cy="3954778"/>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6" name="Content Placeholder 5"/>
          <p:cNvSpPr>
            <a:spLocks noGrp="1"/>
          </p:cNvSpPr>
          <p:nvPr>
            <p:ph sz="quarter" idx="4"/>
          </p:nvPr>
        </p:nvSpPr>
        <p:spPr>
          <a:xfrm>
            <a:off x="22219920"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88B19997-E72B-4D55-84FA-FADB36EE6FD9}" type="datetimeFigureOut">
              <a:rPr lang="en-US" altLang="en-US"/>
              <a:pPr>
                <a:defRPr/>
              </a:pPr>
              <a:t>6/6/2018</a:t>
            </a:fld>
            <a:endParaRPr lang="en-US" altLang="en-US" dirty="0"/>
          </a:p>
        </p:txBody>
      </p:sp>
      <p:sp>
        <p:nvSpPr>
          <p:cNvPr id="8" name="Footer Placeholder 4"/>
          <p:cNvSpPr>
            <a:spLocks noGrp="1"/>
          </p:cNvSpPr>
          <p:nvPr>
            <p:ph type="ftr" sz="quarter" idx="11"/>
          </p:nvPr>
        </p:nvSpPr>
        <p:spPr/>
        <p:txBody>
          <a:bodyPr/>
          <a:lstStyle>
            <a:lvl1pPr>
              <a:defRPr/>
            </a:lvl1pPr>
          </a:lstStyle>
          <a:p>
            <a:pPr>
              <a:defRPr/>
            </a:pPr>
            <a:endParaRPr lang="en-US" altLang="en-US"/>
          </a:p>
        </p:txBody>
      </p:sp>
      <p:sp>
        <p:nvSpPr>
          <p:cNvPr id="9" name="Slide Number Placeholder 5"/>
          <p:cNvSpPr>
            <a:spLocks noGrp="1"/>
          </p:cNvSpPr>
          <p:nvPr>
            <p:ph type="sldNum" sz="quarter" idx="12"/>
          </p:nvPr>
        </p:nvSpPr>
        <p:spPr/>
        <p:txBody>
          <a:bodyPr/>
          <a:lstStyle>
            <a:lvl1pPr>
              <a:defRPr/>
            </a:lvl1pPr>
          </a:lstStyle>
          <a:p>
            <a:pPr>
              <a:defRPr/>
            </a:pPr>
            <a:fld id="{6184B0DA-DC04-4BB7-9745-083C8FE5C592}" type="slidenum">
              <a:rPr lang="en-US" altLang="en-US"/>
              <a:pPr>
                <a:defRPr/>
              </a:pPr>
              <a:t>‹#›</a:t>
            </a:fld>
            <a:endParaRPr lang="en-US" altLang="en-US" dirty="0"/>
          </a:p>
        </p:txBody>
      </p:sp>
    </p:spTree>
    <p:extLst>
      <p:ext uri="{BB962C8B-B14F-4D97-AF65-F5344CB8AC3E}">
        <p14:creationId xmlns:p14="http://schemas.microsoft.com/office/powerpoint/2010/main" val="34091872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7F424C58-452E-4941-B10E-6F92BB3AC579}" type="datetimeFigureOut">
              <a:rPr lang="en-US" altLang="en-US"/>
              <a:pPr>
                <a:defRPr/>
              </a:pPr>
              <a:t>6/6/2018</a:t>
            </a:fld>
            <a:endParaRPr lang="en-US" altLang="en-US" dirty="0"/>
          </a:p>
        </p:txBody>
      </p:sp>
      <p:sp>
        <p:nvSpPr>
          <p:cNvPr id="4" name="Footer Placeholder 4"/>
          <p:cNvSpPr>
            <a:spLocks noGrp="1"/>
          </p:cNvSpPr>
          <p:nvPr>
            <p:ph type="ftr" sz="quarter" idx="11"/>
          </p:nvPr>
        </p:nvSpPr>
        <p:spPr/>
        <p:txBody>
          <a:bodyPr/>
          <a:lstStyle>
            <a:lvl1pPr>
              <a:defRPr/>
            </a:lvl1pPr>
          </a:lstStyle>
          <a:p>
            <a:pPr>
              <a:defRPr/>
            </a:pPr>
            <a:endParaRPr lang="en-US" altLang="en-US"/>
          </a:p>
        </p:txBody>
      </p:sp>
      <p:sp>
        <p:nvSpPr>
          <p:cNvPr id="5" name="Slide Number Placeholder 5"/>
          <p:cNvSpPr>
            <a:spLocks noGrp="1"/>
          </p:cNvSpPr>
          <p:nvPr>
            <p:ph type="sldNum" sz="quarter" idx="12"/>
          </p:nvPr>
        </p:nvSpPr>
        <p:spPr/>
        <p:txBody>
          <a:bodyPr/>
          <a:lstStyle>
            <a:lvl1pPr>
              <a:defRPr/>
            </a:lvl1pPr>
          </a:lstStyle>
          <a:p>
            <a:pPr>
              <a:defRPr/>
            </a:pPr>
            <a:fld id="{51A48D54-2EA5-4D8D-AF5A-58E2B99B368E}" type="slidenum">
              <a:rPr lang="en-US" altLang="en-US"/>
              <a:pPr>
                <a:defRPr/>
              </a:pPr>
              <a:t>‹#›</a:t>
            </a:fld>
            <a:endParaRPr lang="en-US" altLang="en-US" dirty="0"/>
          </a:p>
        </p:txBody>
      </p:sp>
    </p:spTree>
    <p:extLst>
      <p:ext uri="{BB962C8B-B14F-4D97-AF65-F5344CB8AC3E}">
        <p14:creationId xmlns:p14="http://schemas.microsoft.com/office/powerpoint/2010/main" val="342896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32A156B8-A9B2-4490-B8CD-15DB0A66EE0A}" type="datetimeFigureOut">
              <a:rPr lang="en-US" altLang="en-US"/>
              <a:pPr>
                <a:defRPr/>
              </a:pPr>
              <a:t>6/6/2018</a:t>
            </a:fld>
            <a:endParaRPr lang="en-US" altLang="en-US" dirty="0"/>
          </a:p>
        </p:txBody>
      </p:sp>
      <p:sp>
        <p:nvSpPr>
          <p:cNvPr id="3" name="Footer Placeholder 4"/>
          <p:cNvSpPr>
            <a:spLocks noGrp="1"/>
          </p:cNvSpPr>
          <p:nvPr>
            <p:ph type="ftr" sz="quarter" idx="11"/>
          </p:nvPr>
        </p:nvSpPr>
        <p:spPr/>
        <p:txBody>
          <a:bodyPr/>
          <a:lstStyle>
            <a:lvl1pPr>
              <a:defRPr/>
            </a:lvl1pPr>
          </a:lstStyle>
          <a:p>
            <a:pPr>
              <a:defRPr/>
            </a:pPr>
            <a:endParaRPr lang="en-US" altLang="en-US"/>
          </a:p>
        </p:txBody>
      </p:sp>
      <p:sp>
        <p:nvSpPr>
          <p:cNvPr id="4" name="Slide Number Placeholder 5"/>
          <p:cNvSpPr>
            <a:spLocks noGrp="1"/>
          </p:cNvSpPr>
          <p:nvPr>
            <p:ph type="sldNum" sz="quarter" idx="12"/>
          </p:nvPr>
        </p:nvSpPr>
        <p:spPr/>
        <p:txBody>
          <a:bodyPr/>
          <a:lstStyle>
            <a:lvl1pPr>
              <a:defRPr/>
            </a:lvl1pPr>
          </a:lstStyle>
          <a:p>
            <a:pPr>
              <a:defRPr/>
            </a:pPr>
            <a:fld id="{AB7F77FE-2608-4847-9BCE-0F1B9EB536AA}" type="slidenum">
              <a:rPr lang="en-US" altLang="en-US"/>
              <a:pPr>
                <a:defRPr/>
              </a:pPr>
              <a:t>‹#›</a:t>
            </a:fld>
            <a:endParaRPr lang="en-US" altLang="en-US" dirty="0"/>
          </a:p>
        </p:txBody>
      </p:sp>
    </p:spTree>
    <p:extLst>
      <p:ext uri="{BB962C8B-B14F-4D97-AF65-F5344CB8AC3E}">
        <p14:creationId xmlns:p14="http://schemas.microsoft.com/office/powerpoint/2010/main" val="22372044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9" y="2194560"/>
            <a:ext cx="14156053" cy="7680960"/>
          </a:xfrm>
        </p:spPr>
        <p:txBody>
          <a:bodyPr anchor="b"/>
          <a:lstStyle>
            <a:lvl1pPr>
              <a:defRPr sz="11520"/>
            </a:lvl1pPr>
          </a:lstStyle>
          <a:p>
            <a:r>
              <a:rPr lang="en-US"/>
              <a:t>Click to edit Master title style</a:t>
            </a:r>
          </a:p>
        </p:txBody>
      </p:sp>
      <p:sp>
        <p:nvSpPr>
          <p:cNvPr id="3" name="Content Placeholder 2"/>
          <p:cNvSpPr>
            <a:spLocks noGrp="1"/>
          </p:cNvSpPr>
          <p:nvPr>
            <p:ph idx="1"/>
          </p:nvPr>
        </p:nvSpPr>
        <p:spPr>
          <a:xfrm>
            <a:off x="18659477" y="4739642"/>
            <a:ext cx="22219920" cy="233934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23239" y="9875520"/>
            <a:ext cx="14156053" cy="18295622"/>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C720F81E-0FCC-4853-B960-A1AA5BD68A08}" type="datetimeFigureOut">
              <a:rPr lang="en-US" altLang="en-US"/>
              <a:pPr>
                <a:defRPr/>
              </a:pPr>
              <a:t>6/6/2018</a:t>
            </a:fld>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altLang="en-US"/>
          </a:p>
        </p:txBody>
      </p:sp>
      <p:sp>
        <p:nvSpPr>
          <p:cNvPr id="7" name="Slide Number Placeholder 5"/>
          <p:cNvSpPr>
            <a:spLocks noGrp="1"/>
          </p:cNvSpPr>
          <p:nvPr>
            <p:ph type="sldNum" sz="quarter" idx="12"/>
          </p:nvPr>
        </p:nvSpPr>
        <p:spPr/>
        <p:txBody>
          <a:bodyPr/>
          <a:lstStyle>
            <a:lvl1pPr>
              <a:defRPr/>
            </a:lvl1pPr>
          </a:lstStyle>
          <a:p>
            <a:pPr>
              <a:defRPr/>
            </a:pPr>
            <a:fld id="{2F7D38AF-D41A-47F9-90FA-5B7389FF2C6E}" type="slidenum">
              <a:rPr lang="en-US" altLang="en-US"/>
              <a:pPr>
                <a:defRPr/>
              </a:pPr>
              <a:t>‹#›</a:t>
            </a:fld>
            <a:endParaRPr lang="en-US" altLang="en-US" dirty="0"/>
          </a:p>
        </p:txBody>
      </p:sp>
    </p:spTree>
    <p:extLst>
      <p:ext uri="{BB962C8B-B14F-4D97-AF65-F5344CB8AC3E}">
        <p14:creationId xmlns:p14="http://schemas.microsoft.com/office/powerpoint/2010/main" val="201643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9" y="2194560"/>
            <a:ext cx="14156053" cy="7680960"/>
          </a:xfrm>
        </p:spPr>
        <p:txBody>
          <a:bodyPr anchor="b"/>
          <a:lstStyle>
            <a:lvl1pPr>
              <a:defRPr sz="11520"/>
            </a:lvl1pPr>
          </a:lstStyle>
          <a:p>
            <a:r>
              <a:rPr lang="en-US"/>
              <a:t>Click to edit Master title style</a:t>
            </a:r>
          </a:p>
        </p:txBody>
      </p:sp>
      <p:sp>
        <p:nvSpPr>
          <p:cNvPr id="3" name="Picture Placeholder 2"/>
          <p:cNvSpPr>
            <a:spLocks noGrp="1"/>
          </p:cNvSpPr>
          <p:nvPr>
            <p:ph type="pic" idx="1"/>
          </p:nvPr>
        </p:nvSpPr>
        <p:spPr>
          <a:xfrm>
            <a:off x="18659477" y="4739642"/>
            <a:ext cx="22219920" cy="23393400"/>
          </a:xfrm>
        </p:spPr>
        <p:txBody>
          <a:bodyPr rtlCol="0">
            <a:normAutofit/>
          </a:bodyPr>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pPr lvl="0"/>
            <a:endParaRPr lang="en-US" noProof="0" dirty="0"/>
          </a:p>
        </p:txBody>
      </p:sp>
      <p:sp>
        <p:nvSpPr>
          <p:cNvPr id="4" name="Text Placeholder 3"/>
          <p:cNvSpPr>
            <a:spLocks noGrp="1"/>
          </p:cNvSpPr>
          <p:nvPr>
            <p:ph type="body" sz="half" idx="2"/>
          </p:nvPr>
        </p:nvSpPr>
        <p:spPr>
          <a:xfrm>
            <a:off x="3023239" y="9875520"/>
            <a:ext cx="14156053" cy="18295622"/>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9BAD74B3-8802-4F78-8E29-FD34A3E643F1}" type="datetimeFigureOut">
              <a:rPr lang="en-US" altLang="en-US"/>
              <a:pPr>
                <a:defRPr/>
              </a:pPr>
              <a:t>6/6/2018</a:t>
            </a:fld>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altLang="en-US"/>
          </a:p>
        </p:txBody>
      </p:sp>
      <p:sp>
        <p:nvSpPr>
          <p:cNvPr id="7" name="Slide Number Placeholder 5"/>
          <p:cNvSpPr>
            <a:spLocks noGrp="1"/>
          </p:cNvSpPr>
          <p:nvPr>
            <p:ph type="sldNum" sz="quarter" idx="12"/>
          </p:nvPr>
        </p:nvSpPr>
        <p:spPr/>
        <p:txBody>
          <a:bodyPr/>
          <a:lstStyle>
            <a:lvl1pPr>
              <a:defRPr/>
            </a:lvl1pPr>
          </a:lstStyle>
          <a:p>
            <a:pPr>
              <a:defRPr/>
            </a:pPr>
            <a:fld id="{39FB15EA-5661-4040-92B4-D6ED67B82A42}" type="slidenum">
              <a:rPr lang="en-US" altLang="en-US"/>
              <a:pPr>
                <a:defRPr/>
              </a:pPr>
              <a:t>‹#›</a:t>
            </a:fld>
            <a:endParaRPr lang="en-US" altLang="en-US" dirty="0"/>
          </a:p>
        </p:txBody>
      </p:sp>
    </p:spTree>
    <p:extLst>
      <p:ext uri="{BB962C8B-B14F-4D97-AF65-F5344CB8AC3E}">
        <p14:creationId xmlns:p14="http://schemas.microsoft.com/office/powerpoint/2010/main" val="2578120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017838" y="1752600"/>
            <a:ext cx="37855525" cy="6362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3017838" y="8763000"/>
            <a:ext cx="37855525" cy="20886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3017838" y="30510163"/>
            <a:ext cx="9875837" cy="1752600"/>
          </a:xfrm>
          <a:prstGeom prst="rect">
            <a:avLst/>
          </a:prstGeom>
        </p:spPr>
        <p:txBody>
          <a:bodyPr vert="horz" wrap="square" lIns="91440" tIns="45720" rIns="91440" bIns="45720" numCol="1" anchor="ctr" anchorCtr="0" compatLnSpc="1">
            <a:prstTxWarp prst="textNoShape">
              <a:avLst/>
            </a:prstTxWarp>
          </a:bodyPr>
          <a:lstStyle>
            <a:lvl1pPr>
              <a:defRPr sz="4300">
                <a:solidFill>
                  <a:srgbClr val="898989"/>
                </a:solidFill>
              </a:defRPr>
            </a:lvl1pPr>
          </a:lstStyle>
          <a:p>
            <a:pPr>
              <a:defRPr/>
            </a:pPr>
            <a:fld id="{5BEE7C19-B054-4401-9D07-EE684B123E2A}" type="datetimeFigureOut">
              <a:rPr lang="en-US" altLang="en-US"/>
              <a:pPr>
                <a:defRPr/>
              </a:pPr>
              <a:t>6/6/2018</a:t>
            </a:fld>
            <a:endParaRPr lang="en-US" altLang="en-US" dirty="0"/>
          </a:p>
        </p:txBody>
      </p:sp>
      <p:sp>
        <p:nvSpPr>
          <p:cNvPr id="5" name="Footer Placeholder 4"/>
          <p:cNvSpPr>
            <a:spLocks noGrp="1"/>
          </p:cNvSpPr>
          <p:nvPr>
            <p:ph type="ftr" sz="quarter" idx="3"/>
          </p:nvPr>
        </p:nvSpPr>
        <p:spPr>
          <a:xfrm>
            <a:off x="14538325" y="30510163"/>
            <a:ext cx="14814550" cy="1752600"/>
          </a:xfrm>
          <a:prstGeom prst="rect">
            <a:avLst/>
          </a:prstGeom>
        </p:spPr>
        <p:txBody>
          <a:bodyPr vert="horz" wrap="square" lIns="91440" tIns="45720" rIns="91440" bIns="45720" numCol="1" anchor="ctr" anchorCtr="0" compatLnSpc="1">
            <a:prstTxWarp prst="textNoShape">
              <a:avLst/>
            </a:prstTxWarp>
          </a:bodyPr>
          <a:lstStyle>
            <a:lvl1pPr algn="ctr">
              <a:defRPr sz="4300" dirty="0">
                <a:solidFill>
                  <a:srgbClr val="898989"/>
                </a:solidFill>
              </a:defRPr>
            </a:lvl1pPr>
          </a:lstStyle>
          <a:p>
            <a:pPr>
              <a:defRPr/>
            </a:pPr>
            <a:endParaRPr lang="en-US" altLang="en-US"/>
          </a:p>
        </p:txBody>
      </p:sp>
      <p:sp>
        <p:nvSpPr>
          <p:cNvPr id="6" name="Slide Number Placeholder 5"/>
          <p:cNvSpPr>
            <a:spLocks noGrp="1"/>
          </p:cNvSpPr>
          <p:nvPr>
            <p:ph type="sldNum" sz="quarter" idx="4"/>
          </p:nvPr>
        </p:nvSpPr>
        <p:spPr>
          <a:xfrm>
            <a:off x="30997525" y="30510163"/>
            <a:ext cx="9875838" cy="1752600"/>
          </a:xfrm>
          <a:prstGeom prst="rect">
            <a:avLst/>
          </a:prstGeom>
        </p:spPr>
        <p:txBody>
          <a:bodyPr vert="horz" wrap="square" lIns="91440" tIns="45720" rIns="91440" bIns="45720" numCol="1" anchor="ctr" anchorCtr="0" compatLnSpc="1">
            <a:prstTxWarp prst="textNoShape">
              <a:avLst/>
            </a:prstTxWarp>
          </a:bodyPr>
          <a:lstStyle>
            <a:lvl1pPr algn="r">
              <a:defRPr sz="4300">
                <a:solidFill>
                  <a:srgbClr val="898989"/>
                </a:solidFill>
              </a:defRPr>
            </a:lvl1pPr>
          </a:lstStyle>
          <a:p>
            <a:pPr>
              <a:defRPr/>
            </a:pPr>
            <a:fld id="{41567808-F910-44C3-A703-E0F497BF114A}" type="slidenum">
              <a:rPr lang="en-US" altLang="en-US"/>
              <a:pPr>
                <a:defRPr/>
              </a:pPr>
              <a:t>‹#›</a:t>
            </a:fld>
            <a:endParaRPr lang="en-US" altLang="en-US" dirty="0"/>
          </a:p>
        </p:txBody>
      </p:sp>
    </p:spTree>
  </p:cSld>
  <p:clrMap bg1="lt1" tx1="dk1" bg2="lt2" tx2="dk2" accent1="accent1" accent2="accent2" accent3="accent3" accent4="accent4" accent5="accent5" accent6="accent6" hlink="hlink" folHlink="folHlink"/>
  <p:sldLayoutIdLst>
    <p:sldLayoutId id="2147483840" r:id="rId1"/>
    <p:sldLayoutId id="2147483841" r:id="rId2"/>
    <p:sldLayoutId id="2147483842" r:id="rId3"/>
    <p:sldLayoutId id="2147483843" r:id="rId4"/>
    <p:sldLayoutId id="2147483844" r:id="rId5"/>
    <p:sldLayoutId id="2147483845" r:id="rId6"/>
    <p:sldLayoutId id="2147483846" r:id="rId7"/>
    <p:sldLayoutId id="2147483847" r:id="rId8"/>
    <p:sldLayoutId id="2147483848" r:id="rId9"/>
    <p:sldLayoutId id="2147483849" r:id="rId10"/>
    <p:sldLayoutId id="2147483850" r:id="rId11"/>
  </p:sldLayoutIdLst>
  <p:txStyles>
    <p:titleStyle>
      <a:lvl1pPr algn="l" defTabSz="3290888" rtl="0" eaLnBrk="0" fontAlgn="base" hangingPunct="0">
        <a:lnSpc>
          <a:spcPct val="90000"/>
        </a:lnSpc>
        <a:spcBef>
          <a:spcPct val="0"/>
        </a:spcBef>
        <a:spcAft>
          <a:spcPct val="0"/>
        </a:spcAft>
        <a:defRPr sz="15800" kern="1200">
          <a:solidFill>
            <a:schemeClr val="tx1"/>
          </a:solidFill>
          <a:latin typeface="+mj-lt"/>
          <a:ea typeface="+mj-ea"/>
          <a:cs typeface="+mj-cs"/>
        </a:defRPr>
      </a:lvl1pPr>
      <a:lvl2pPr algn="l" defTabSz="3290888" rtl="0" eaLnBrk="0" fontAlgn="base" hangingPunct="0">
        <a:lnSpc>
          <a:spcPct val="90000"/>
        </a:lnSpc>
        <a:spcBef>
          <a:spcPct val="0"/>
        </a:spcBef>
        <a:spcAft>
          <a:spcPct val="0"/>
        </a:spcAft>
        <a:defRPr sz="15800">
          <a:solidFill>
            <a:schemeClr val="tx1"/>
          </a:solidFill>
          <a:latin typeface="Calibri Light" panose="020F0302020204030204" pitchFamily="34" charset="0"/>
        </a:defRPr>
      </a:lvl2pPr>
      <a:lvl3pPr algn="l" defTabSz="3290888" rtl="0" eaLnBrk="0" fontAlgn="base" hangingPunct="0">
        <a:lnSpc>
          <a:spcPct val="90000"/>
        </a:lnSpc>
        <a:spcBef>
          <a:spcPct val="0"/>
        </a:spcBef>
        <a:spcAft>
          <a:spcPct val="0"/>
        </a:spcAft>
        <a:defRPr sz="15800">
          <a:solidFill>
            <a:schemeClr val="tx1"/>
          </a:solidFill>
          <a:latin typeface="Calibri Light" panose="020F0302020204030204" pitchFamily="34" charset="0"/>
        </a:defRPr>
      </a:lvl3pPr>
      <a:lvl4pPr algn="l" defTabSz="3290888" rtl="0" eaLnBrk="0" fontAlgn="base" hangingPunct="0">
        <a:lnSpc>
          <a:spcPct val="90000"/>
        </a:lnSpc>
        <a:spcBef>
          <a:spcPct val="0"/>
        </a:spcBef>
        <a:spcAft>
          <a:spcPct val="0"/>
        </a:spcAft>
        <a:defRPr sz="15800">
          <a:solidFill>
            <a:schemeClr val="tx1"/>
          </a:solidFill>
          <a:latin typeface="Calibri Light" panose="020F0302020204030204" pitchFamily="34" charset="0"/>
        </a:defRPr>
      </a:lvl4pPr>
      <a:lvl5pPr algn="l" defTabSz="3290888" rtl="0" eaLnBrk="0" fontAlgn="base" hangingPunct="0">
        <a:lnSpc>
          <a:spcPct val="90000"/>
        </a:lnSpc>
        <a:spcBef>
          <a:spcPct val="0"/>
        </a:spcBef>
        <a:spcAft>
          <a:spcPct val="0"/>
        </a:spcAft>
        <a:defRPr sz="15800">
          <a:solidFill>
            <a:schemeClr val="tx1"/>
          </a:solidFill>
          <a:latin typeface="Calibri Light" panose="020F0302020204030204" pitchFamily="34" charset="0"/>
        </a:defRPr>
      </a:lvl5pPr>
      <a:lvl6pPr marL="457200" algn="l" defTabSz="3290888" rtl="0" fontAlgn="base">
        <a:lnSpc>
          <a:spcPct val="90000"/>
        </a:lnSpc>
        <a:spcBef>
          <a:spcPct val="0"/>
        </a:spcBef>
        <a:spcAft>
          <a:spcPct val="0"/>
        </a:spcAft>
        <a:defRPr sz="15800">
          <a:solidFill>
            <a:schemeClr val="tx1"/>
          </a:solidFill>
          <a:latin typeface="Calibri Light" panose="020F0302020204030204" pitchFamily="34" charset="0"/>
        </a:defRPr>
      </a:lvl6pPr>
      <a:lvl7pPr marL="914400" algn="l" defTabSz="3290888" rtl="0" fontAlgn="base">
        <a:lnSpc>
          <a:spcPct val="90000"/>
        </a:lnSpc>
        <a:spcBef>
          <a:spcPct val="0"/>
        </a:spcBef>
        <a:spcAft>
          <a:spcPct val="0"/>
        </a:spcAft>
        <a:defRPr sz="15800">
          <a:solidFill>
            <a:schemeClr val="tx1"/>
          </a:solidFill>
          <a:latin typeface="Calibri Light" panose="020F0302020204030204" pitchFamily="34" charset="0"/>
        </a:defRPr>
      </a:lvl7pPr>
      <a:lvl8pPr marL="1371600" algn="l" defTabSz="3290888" rtl="0" fontAlgn="base">
        <a:lnSpc>
          <a:spcPct val="90000"/>
        </a:lnSpc>
        <a:spcBef>
          <a:spcPct val="0"/>
        </a:spcBef>
        <a:spcAft>
          <a:spcPct val="0"/>
        </a:spcAft>
        <a:defRPr sz="15800">
          <a:solidFill>
            <a:schemeClr val="tx1"/>
          </a:solidFill>
          <a:latin typeface="Calibri Light" panose="020F0302020204030204" pitchFamily="34" charset="0"/>
        </a:defRPr>
      </a:lvl8pPr>
      <a:lvl9pPr marL="1828800" algn="l" defTabSz="3290888" rtl="0" fontAlgn="base">
        <a:lnSpc>
          <a:spcPct val="90000"/>
        </a:lnSpc>
        <a:spcBef>
          <a:spcPct val="0"/>
        </a:spcBef>
        <a:spcAft>
          <a:spcPct val="0"/>
        </a:spcAft>
        <a:defRPr sz="15800">
          <a:solidFill>
            <a:schemeClr val="tx1"/>
          </a:solidFill>
          <a:latin typeface="Calibri Light" panose="020F0302020204030204" pitchFamily="34" charset="0"/>
        </a:defRPr>
      </a:lvl9pPr>
    </p:titleStyle>
    <p:bodyStyle>
      <a:lvl1pPr marL="822325" indent="-822325" algn="l" defTabSz="3290888" rtl="0" eaLnBrk="0" fontAlgn="base" hangingPunct="0">
        <a:lnSpc>
          <a:spcPct val="90000"/>
        </a:lnSpc>
        <a:spcBef>
          <a:spcPts val="3600"/>
        </a:spcBef>
        <a:spcAft>
          <a:spcPct val="0"/>
        </a:spcAft>
        <a:buFont typeface="Arial" panose="020B0604020202020204" pitchFamily="34" charset="0"/>
        <a:buChar char="•"/>
        <a:defRPr sz="10000" kern="1200">
          <a:solidFill>
            <a:schemeClr val="tx1"/>
          </a:solidFill>
          <a:latin typeface="+mn-lt"/>
          <a:ea typeface="+mn-ea"/>
          <a:cs typeface="+mn-cs"/>
        </a:defRPr>
      </a:lvl1pPr>
      <a:lvl2pPr marL="2468563" indent="-822325" algn="l" defTabSz="3290888" rtl="0" eaLnBrk="0" fontAlgn="base" hangingPunct="0">
        <a:lnSpc>
          <a:spcPct val="90000"/>
        </a:lnSpc>
        <a:spcBef>
          <a:spcPts val="1800"/>
        </a:spcBef>
        <a:spcAft>
          <a:spcPct val="0"/>
        </a:spcAft>
        <a:buFont typeface="Arial" panose="020B0604020202020204" pitchFamily="34" charset="0"/>
        <a:buChar char="•"/>
        <a:defRPr sz="8600" kern="1200">
          <a:solidFill>
            <a:schemeClr val="tx1"/>
          </a:solidFill>
          <a:latin typeface="+mn-lt"/>
          <a:ea typeface="+mn-ea"/>
          <a:cs typeface="+mn-cs"/>
        </a:defRPr>
      </a:lvl2pPr>
      <a:lvl3pPr marL="4114800" indent="-822325" algn="l" defTabSz="3290888" rtl="0" eaLnBrk="0" fontAlgn="base" hangingPunct="0">
        <a:lnSpc>
          <a:spcPct val="90000"/>
        </a:lnSpc>
        <a:spcBef>
          <a:spcPts val="1800"/>
        </a:spcBef>
        <a:spcAft>
          <a:spcPct val="0"/>
        </a:spcAft>
        <a:buFont typeface="Arial" panose="020B0604020202020204" pitchFamily="34" charset="0"/>
        <a:buChar char="•"/>
        <a:defRPr sz="7200" kern="1200">
          <a:solidFill>
            <a:schemeClr val="tx1"/>
          </a:solidFill>
          <a:latin typeface="+mn-lt"/>
          <a:ea typeface="+mn-ea"/>
          <a:cs typeface="+mn-cs"/>
        </a:defRPr>
      </a:lvl3pPr>
      <a:lvl4pPr marL="5759450" indent="-822325" algn="l" defTabSz="3290888" rtl="0" eaLnBrk="0" fontAlgn="base" hangingPunct="0">
        <a:lnSpc>
          <a:spcPct val="90000"/>
        </a:lnSpc>
        <a:spcBef>
          <a:spcPts val="1800"/>
        </a:spcBef>
        <a:spcAft>
          <a:spcPct val="0"/>
        </a:spcAft>
        <a:buFont typeface="Arial" panose="020B0604020202020204" pitchFamily="34" charset="0"/>
        <a:buChar char="•"/>
        <a:defRPr sz="6400" kern="1200">
          <a:solidFill>
            <a:schemeClr val="tx1"/>
          </a:solidFill>
          <a:latin typeface="+mn-lt"/>
          <a:ea typeface="+mn-ea"/>
          <a:cs typeface="+mn-cs"/>
        </a:defRPr>
      </a:lvl4pPr>
      <a:lvl5pPr marL="7405688" indent="-822325" algn="l" defTabSz="3290888" rtl="0" eaLnBrk="0" fontAlgn="base" hangingPunct="0">
        <a:lnSpc>
          <a:spcPct val="90000"/>
        </a:lnSpc>
        <a:spcBef>
          <a:spcPts val="1800"/>
        </a:spcBef>
        <a:spcAft>
          <a:spcPct val="0"/>
        </a:spcAft>
        <a:buFont typeface="Arial" panose="020B0604020202020204" pitchFamily="34" charset="0"/>
        <a:buChar char="•"/>
        <a:defRPr sz="640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emf"/><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tiff"/><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4" name="Rectangle 16"/>
          <p:cNvSpPr>
            <a:spLocks noChangeArrowheads="1"/>
          </p:cNvSpPr>
          <p:nvPr/>
        </p:nvSpPr>
        <p:spPr bwMode="auto">
          <a:xfrm>
            <a:off x="29764037" y="6438590"/>
            <a:ext cx="13679488" cy="2379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12016" tIns="206008" rIns="412016" bIns="206008">
            <a:spAutoFit/>
          </a:bodyPr>
          <a:lstStyle>
            <a:lvl1pPr marL="571500" indent="-571500" defTabSz="4805363">
              <a:defRPr sz="7400">
                <a:solidFill>
                  <a:schemeClr val="tx1"/>
                </a:solidFill>
                <a:latin typeface="Lucida Sans Unicode" panose="020B0602030504020204" pitchFamily="34" charset="0"/>
                <a:cs typeface="Arial" panose="020B0604020202020204" pitchFamily="34" charset="0"/>
              </a:defRPr>
            </a:lvl1pPr>
            <a:lvl2pPr marL="742950" indent="-285750" defTabSz="4805363">
              <a:defRPr sz="7400">
                <a:solidFill>
                  <a:schemeClr val="tx1"/>
                </a:solidFill>
                <a:latin typeface="Lucida Sans Unicode" panose="020B0602030504020204" pitchFamily="34" charset="0"/>
                <a:cs typeface="Arial" panose="020B0604020202020204" pitchFamily="34" charset="0"/>
              </a:defRPr>
            </a:lvl2pPr>
            <a:lvl3pPr marL="1143000" indent="-228600" defTabSz="4805363">
              <a:defRPr sz="7400">
                <a:solidFill>
                  <a:schemeClr val="tx1"/>
                </a:solidFill>
                <a:latin typeface="Lucida Sans Unicode" panose="020B0602030504020204" pitchFamily="34" charset="0"/>
                <a:cs typeface="Arial" panose="020B0604020202020204" pitchFamily="34" charset="0"/>
              </a:defRPr>
            </a:lvl3pPr>
            <a:lvl4pPr marL="1600200" indent="-228600" defTabSz="4805363">
              <a:defRPr sz="7400">
                <a:solidFill>
                  <a:schemeClr val="tx1"/>
                </a:solidFill>
                <a:latin typeface="Lucida Sans Unicode" panose="020B0602030504020204" pitchFamily="34" charset="0"/>
                <a:cs typeface="Arial" panose="020B0604020202020204" pitchFamily="34" charset="0"/>
              </a:defRPr>
            </a:lvl4pPr>
            <a:lvl5pPr marL="2057400" indent="-228600" defTabSz="4805363">
              <a:defRPr sz="7400">
                <a:solidFill>
                  <a:schemeClr val="tx1"/>
                </a:solidFill>
                <a:latin typeface="Lucida Sans Unicode" panose="020B0602030504020204" pitchFamily="34" charset="0"/>
                <a:cs typeface="Arial" panose="020B0604020202020204" pitchFamily="34" charset="0"/>
              </a:defRPr>
            </a:lvl5pPr>
            <a:lvl6pPr marL="25146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6pPr>
            <a:lvl7pPr marL="29718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7pPr>
            <a:lvl8pPr marL="34290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8pPr>
            <a:lvl9pPr marL="38862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9pPr>
          </a:lstStyle>
          <a:p>
            <a:pPr marL="0" lvl="1" indent="0">
              <a:spcBef>
                <a:spcPts val="3000"/>
              </a:spcBef>
              <a:spcAft>
                <a:spcPts val="1800"/>
              </a:spcAft>
              <a:defRPr/>
            </a:pPr>
            <a:r>
              <a:rPr lang="en-US" altLang="en-US" sz="5400" dirty="0">
                <a:latin typeface="Lato Heavy" panose="020F0502020204030203" pitchFamily="34" charset="0"/>
                <a:ea typeface="Lato Heavy" panose="020F0502020204030203" pitchFamily="34" charset="0"/>
                <a:cs typeface="Lato Heavy" panose="020F0502020204030203" pitchFamily="34" charset="0"/>
              </a:rPr>
              <a:t>Looks to competitors</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We modeled the ratio of looks to the phonological and semantic competitor versus the unrelated image. </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The advantage of a competitor over the unrelated word reveals children’s sensitivity to the competitor.</a:t>
            </a:r>
            <a:endParaRPr lang="en-US" sz="5400" dirty="0">
              <a:latin typeface="Lato Heavy" panose="020F0502020204030203" pitchFamily="34" charset="0"/>
              <a:ea typeface="Lato Heavy" panose="020F0502020204030203" pitchFamily="34" charset="0"/>
              <a:cs typeface="Lato Heavy" panose="020F0502020204030203" pitchFamily="34" charset="0"/>
            </a:endParaRPr>
          </a:p>
          <a:p>
            <a:pPr marL="457200" lvl="1" indent="-457200">
              <a:lnSpc>
                <a:spcPct val="105000"/>
              </a:lnSpc>
              <a:spcBef>
                <a:spcPts val="600"/>
              </a:spcBef>
              <a:buFont typeface="Arial" panose="020B0604020202020204" pitchFamily="34" charset="0"/>
              <a:buChar char="•"/>
              <a:defRPr/>
            </a:pPr>
            <a:r>
              <a:rPr lang="en-US" altLang="en-US" sz="3600" dirty="0">
                <a:latin typeface="Lato Medium" panose="020F0502020204030203" pitchFamily="34" charset="0"/>
                <a:ea typeface="Lato Medium" panose="020F0502020204030203" pitchFamily="34" charset="0"/>
                <a:cs typeface="Lato Medium" panose="020F0502020204030203" pitchFamily="34" charset="0"/>
              </a:rPr>
              <a:t>Children became more sensitive to phonological and semantically related words as they grew older.</a:t>
            </a:r>
          </a:p>
          <a:p>
            <a:pPr marL="457200" lvl="1" indent="-457200">
              <a:lnSpc>
                <a:spcPct val="105000"/>
              </a:lnSpc>
              <a:spcBef>
                <a:spcPts val="600"/>
              </a:spcBef>
              <a:buFont typeface="Arial" panose="020B0604020202020204" pitchFamily="34" charset="0"/>
              <a:buChar char="•"/>
              <a:defRPr/>
            </a:pPr>
            <a:endParaRPr lang="en-US" alt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altLang="en-US" sz="3600" dirty="0">
              <a:latin typeface="Lato Medium" panose="020F0502020204030203" pitchFamily="34" charset="0"/>
              <a:ea typeface="Lato Medium" panose="020F0502020204030203" pitchFamily="34" charset="0"/>
              <a:cs typeface="Lato Medium" panose="020F0502020204030203" pitchFamily="34" charset="0"/>
            </a:endParaRPr>
          </a:p>
          <a:p>
            <a:pPr marL="0" lvl="1" indent="0">
              <a:spcBef>
                <a:spcPts val="3000"/>
              </a:spcBef>
              <a:spcAft>
                <a:spcPts val="1800"/>
              </a:spcAft>
              <a:defRPr/>
            </a:pPr>
            <a:endParaRPr lang="en-US" altLang="en-US" sz="5400" dirty="0">
              <a:latin typeface="Lato Heavy" panose="020F0502020204030203" pitchFamily="34" charset="0"/>
              <a:ea typeface="Lato Heavy" panose="020F0502020204030203" pitchFamily="34" charset="0"/>
              <a:cs typeface="Lato Heavy" panose="020F0502020204030203" pitchFamily="34" charset="0"/>
            </a:endParaRPr>
          </a:p>
          <a:p>
            <a:pPr marL="0" lvl="1" indent="0">
              <a:spcBef>
                <a:spcPts val="3000"/>
              </a:spcBef>
              <a:spcAft>
                <a:spcPts val="1800"/>
              </a:spcAft>
              <a:defRPr/>
            </a:pPr>
            <a:endParaRPr lang="en-US" altLang="en-US" sz="5400" dirty="0">
              <a:latin typeface="Lato Heavy" panose="020F0502020204030203" pitchFamily="34"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5400" dirty="0">
              <a:latin typeface="Lato Heavy" panose="020F0502020204030203" pitchFamily="34"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4800" dirty="0">
              <a:latin typeface="Lato Heavy" panose="020F0502020204030203" pitchFamily="34"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5400" dirty="0">
              <a:latin typeface="Lato Heavy" panose="020F0502020204030203" pitchFamily="34"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5400" dirty="0">
              <a:latin typeface="Lato Heavy" panose="020F0502020204030203" pitchFamily="34"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5400" dirty="0">
              <a:latin typeface="Lato Heavy" panose="020F0502020204030203" pitchFamily="34"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5400" dirty="0">
              <a:latin typeface="Lato Heavy" panose="020F0502020204030203" pitchFamily="34"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3600" dirty="0">
              <a:latin typeface="Lato Medium" panose="020F0502020204030203" pitchFamily="34" charset="0"/>
              <a:ea typeface="Lato Medium" panose="020F0502020204030203" pitchFamily="34" charset="0"/>
              <a:cs typeface="Lato Medium" panose="020F0502020204030203" pitchFamily="34" charset="0"/>
            </a:endParaRPr>
          </a:p>
          <a:p>
            <a:pPr marL="0" lvl="1" indent="0">
              <a:spcBef>
                <a:spcPts val="3000"/>
              </a:spcBef>
              <a:spcAft>
                <a:spcPts val="1800"/>
              </a:spcAft>
              <a:defRPr/>
            </a:pPr>
            <a:r>
              <a:rPr lang="en-US" altLang="en-US" sz="5400" dirty="0">
                <a:latin typeface="Lato Heavy" panose="020F0502020204030203" pitchFamily="34" charset="0"/>
                <a:ea typeface="Lato Heavy" panose="020F0502020204030203" pitchFamily="34" charset="0"/>
                <a:cs typeface="Lato Heavy" panose="020F0502020204030203" pitchFamily="34" charset="0"/>
              </a:rPr>
              <a:t>Conclusions</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Children’s word recognition improved each year. </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Individual differences in word recognition were stable over time, so that relatively fast children at Age 3 remained relatively fast at Age 5. </a:t>
            </a:r>
          </a:p>
          <a:p>
            <a:pPr marL="457200" lvl="1" indent="-457200">
              <a:lnSpc>
                <a:spcPct val="105000"/>
              </a:lnSpc>
              <a:spcBef>
                <a:spcPts val="600"/>
              </a:spcBef>
              <a:buFont typeface="Arial" panose="020B0604020202020204" pitchFamily="34" charset="0"/>
              <a:buChar char="•"/>
              <a:defRPr/>
            </a:pPr>
            <a:r>
              <a:rPr lang="en-US" altLang="en-US" sz="3600" dirty="0">
                <a:latin typeface="Lato Medium" panose="020F0502020204030203" pitchFamily="34" charset="0"/>
                <a:ea typeface="Lato Medium" panose="020F0502020204030203" pitchFamily="34" charset="0"/>
                <a:cs typeface="Lato Medium" panose="020F0502020204030203" pitchFamily="34" charset="0"/>
              </a:rPr>
              <a:t>As children grew older, they were more likely to look to the phonological and semantic competitors, compared to the unrelated word. When children err, they are more likely to err on a lexically relevant word.</a:t>
            </a:r>
          </a:p>
          <a:p>
            <a:pPr marL="457200" lvl="1" indent="-457200">
              <a:lnSpc>
                <a:spcPct val="105000"/>
              </a:lnSpc>
              <a:spcBef>
                <a:spcPts val="600"/>
              </a:spcBef>
              <a:buFont typeface="Arial" panose="020B0604020202020204" pitchFamily="34" charset="0"/>
              <a:buChar char="•"/>
              <a:defRPr/>
            </a:pPr>
            <a:r>
              <a:rPr lang="en-US" altLang="en-US" sz="3600" dirty="0">
                <a:latin typeface="Lato Medium" panose="020F0502020204030203" pitchFamily="34" charset="0"/>
                <a:ea typeface="Lato Medium" panose="020F0502020204030203" pitchFamily="34" charset="0"/>
                <a:cs typeface="Lato Medium" panose="020F0502020204030203" pitchFamily="34" charset="0"/>
              </a:rPr>
              <a:t>Children become more efficient at recognizing familiar words by becoming more efficient at activating the target word </a:t>
            </a:r>
            <a:r>
              <a:rPr lang="en-US" altLang="en-US" sz="3600" dirty="0">
                <a:solidFill>
                  <a:schemeClr val="accent5">
                    <a:lumMod val="75000"/>
                  </a:schemeClr>
                </a:solidFill>
                <a:latin typeface="Lato Medium" panose="020F0502020204030203" pitchFamily="34" charset="0"/>
                <a:ea typeface="Lato Medium" panose="020F0502020204030203" pitchFamily="34" charset="0"/>
                <a:cs typeface="Lato Medium" panose="020F0502020204030203" pitchFamily="34" charset="0"/>
              </a:rPr>
              <a:t>and related words</a:t>
            </a:r>
            <a:r>
              <a:rPr lang="en-US" altLang="en-US" sz="3600" dirty="0">
                <a:latin typeface="Lato Medium" panose="020F0502020204030203" pitchFamily="34" charset="0"/>
                <a:ea typeface="Lato Medium" panose="020F0502020204030203" pitchFamily="34" charset="0"/>
                <a:cs typeface="Lato Medium" panose="020F0502020204030203" pitchFamily="34" charset="0"/>
              </a:rPr>
              <a:t>.</a:t>
            </a:r>
          </a:p>
        </p:txBody>
      </p:sp>
      <p:sp>
        <p:nvSpPr>
          <p:cNvPr id="4" name="Rectangle 3"/>
          <p:cNvSpPr/>
          <p:nvPr/>
        </p:nvSpPr>
        <p:spPr>
          <a:xfrm>
            <a:off x="0" y="0"/>
            <a:ext cx="43891200" cy="6400800"/>
          </a:xfrm>
          <a:prstGeom prst="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74" name="Rectangle 16"/>
          <p:cNvSpPr>
            <a:spLocks noChangeArrowheads="1"/>
          </p:cNvSpPr>
          <p:nvPr/>
        </p:nvSpPr>
        <p:spPr bwMode="auto">
          <a:xfrm>
            <a:off x="484188" y="6400800"/>
            <a:ext cx="13689012" cy="21664036"/>
          </a:xfrm>
          <a:prstGeom prst="rect">
            <a:avLst/>
          </a:prstGeom>
          <a:noFill/>
          <a:ln>
            <a:noFill/>
          </a:ln>
          <a:effectLst/>
          <a:extLst/>
        </p:spPr>
        <p:style>
          <a:lnRef idx="1">
            <a:schemeClr val="accent1"/>
          </a:lnRef>
          <a:fillRef idx="2">
            <a:schemeClr val="accent1"/>
          </a:fillRef>
          <a:effectRef idx="1">
            <a:schemeClr val="accent1"/>
          </a:effectRef>
          <a:fontRef idx="minor">
            <a:schemeClr val="dk1"/>
          </a:fontRef>
        </p:style>
        <p:txBody>
          <a:bodyPr lIns="412016" tIns="206008" rIns="412016" bIns="206008">
            <a:spAutoFit/>
          </a:bodyPr>
          <a:lstStyle>
            <a:lvl1pPr defTabSz="4805363" eaLnBrk="0" hangingPunct="0">
              <a:defRPr sz="3400">
                <a:solidFill>
                  <a:schemeClr val="tx1"/>
                </a:solidFill>
                <a:latin typeface="Tahoma" pitchFamily="34" charset="0"/>
                <a:ea typeface="ＭＳ Ｐゴシック" pitchFamily="34" charset="-128"/>
              </a:defRPr>
            </a:lvl1pPr>
            <a:lvl2pPr defTabSz="4805363" eaLnBrk="0" hangingPunct="0">
              <a:defRPr sz="3400">
                <a:solidFill>
                  <a:schemeClr val="tx1"/>
                </a:solidFill>
                <a:latin typeface="Tahoma" pitchFamily="34" charset="0"/>
                <a:ea typeface="ＭＳ Ｐゴシック" pitchFamily="34" charset="-128"/>
              </a:defRPr>
            </a:lvl2pPr>
            <a:lvl3pPr marL="1143000" indent="-228600" defTabSz="4805363" eaLnBrk="0" hangingPunct="0">
              <a:defRPr sz="3400">
                <a:solidFill>
                  <a:schemeClr val="tx1"/>
                </a:solidFill>
                <a:latin typeface="Tahoma" pitchFamily="34" charset="0"/>
                <a:ea typeface="ＭＳ Ｐゴシック" pitchFamily="34" charset="-128"/>
              </a:defRPr>
            </a:lvl3pPr>
            <a:lvl4pPr marL="1600200" indent="-228600" defTabSz="4805363" eaLnBrk="0" hangingPunct="0">
              <a:defRPr sz="3400">
                <a:solidFill>
                  <a:schemeClr val="tx1"/>
                </a:solidFill>
                <a:latin typeface="Tahoma" pitchFamily="34" charset="0"/>
                <a:ea typeface="ＭＳ Ｐゴシック" pitchFamily="34" charset="-128"/>
              </a:defRPr>
            </a:lvl4pPr>
            <a:lvl5pPr marL="2057400" indent="-228600" defTabSz="4805363" eaLnBrk="0" hangingPunct="0">
              <a:defRPr sz="3400">
                <a:solidFill>
                  <a:schemeClr val="tx1"/>
                </a:solidFill>
                <a:latin typeface="Tahoma" pitchFamily="34" charset="0"/>
                <a:ea typeface="ＭＳ Ｐゴシック" pitchFamily="34" charset="-128"/>
              </a:defRPr>
            </a:lvl5pPr>
            <a:lvl6pPr marL="2514600" indent="-228600" defTabSz="4805363" eaLnBrk="0" fontAlgn="base" hangingPunct="0">
              <a:spcBef>
                <a:spcPct val="0"/>
              </a:spcBef>
              <a:spcAft>
                <a:spcPct val="0"/>
              </a:spcAft>
              <a:defRPr sz="3400">
                <a:solidFill>
                  <a:schemeClr val="tx1"/>
                </a:solidFill>
                <a:latin typeface="Tahoma" pitchFamily="34" charset="0"/>
                <a:ea typeface="ＭＳ Ｐゴシック" pitchFamily="34" charset="-128"/>
              </a:defRPr>
            </a:lvl6pPr>
            <a:lvl7pPr marL="2971800" indent="-228600" defTabSz="4805363" eaLnBrk="0" fontAlgn="base" hangingPunct="0">
              <a:spcBef>
                <a:spcPct val="0"/>
              </a:spcBef>
              <a:spcAft>
                <a:spcPct val="0"/>
              </a:spcAft>
              <a:defRPr sz="3400">
                <a:solidFill>
                  <a:schemeClr val="tx1"/>
                </a:solidFill>
                <a:latin typeface="Tahoma" pitchFamily="34" charset="0"/>
                <a:ea typeface="ＭＳ Ｐゴシック" pitchFamily="34" charset="-128"/>
              </a:defRPr>
            </a:lvl7pPr>
            <a:lvl8pPr marL="3429000" indent="-228600" defTabSz="4805363" eaLnBrk="0" fontAlgn="base" hangingPunct="0">
              <a:spcBef>
                <a:spcPct val="0"/>
              </a:spcBef>
              <a:spcAft>
                <a:spcPct val="0"/>
              </a:spcAft>
              <a:defRPr sz="3400">
                <a:solidFill>
                  <a:schemeClr val="tx1"/>
                </a:solidFill>
                <a:latin typeface="Tahoma" pitchFamily="34" charset="0"/>
                <a:ea typeface="ＭＳ Ｐゴシック" pitchFamily="34" charset="-128"/>
              </a:defRPr>
            </a:lvl8pPr>
            <a:lvl9pPr marL="3886200" indent="-228600" defTabSz="4805363" eaLnBrk="0" fontAlgn="base" hangingPunct="0">
              <a:spcBef>
                <a:spcPct val="0"/>
              </a:spcBef>
              <a:spcAft>
                <a:spcPct val="0"/>
              </a:spcAft>
              <a:defRPr sz="3400">
                <a:solidFill>
                  <a:schemeClr val="tx1"/>
                </a:solidFill>
                <a:latin typeface="Tahoma" pitchFamily="34" charset="0"/>
                <a:ea typeface="ＭＳ Ｐゴシック" pitchFamily="34" charset="-128"/>
              </a:defRPr>
            </a:lvl9pPr>
          </a:lstStyle>
          <a:p>
            <a:pPr marL="0" lvl="1" indent="0">
              <a:spcBef>
                <a:spcPts val="3000"/>
              </a:spcBef>
              <a:spcAft>
                <a:spcPts val="1800"/>
              </a:spcAft>
              <a:defRPr/>
            </a:pPr>
            <a:r>
              <a:rPr lang="en-US" altLang="en-US" sz="5400" dirty="0">
                <a:latin typeface="Lato Heavy" panose="020F0502020204030203" pitchFamily="34" charset="0"/>
                <a:ea typeface="Lato Heavy" panose="020F0502020204030203" pitchFamily="34" charset="0"/>
                <a:cs typeface="Lato Heavy" panose="020F0502020204030203" pitchFamily="34" charset="0"/>
              </a:rPr>
              <a:t>Background</a:t>
            </a:r>
            <a:endParaRPr lang="en-US" sz="5400" dirty="0">
              <a:latin typeface="Lato Heavy" panose="020F0502020204030203" pitchFamily="34" charset="0"/>
              <a:ea typeface="Lato Heavy" panose="020F0502020204030203" pitchFamily="34" charset="0"/>
              <a:cs typeface="Lato Heavy" panose="020F0502020204030203" pitchFamily="34" charset="0"/>
            </a:endParaRP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Recent work suggests </a:t>
            </a:r>
            <a:r>
              <a:rPr lang="en-US" sz="3600" dirty="0">
                <a:solidFill>
                  <a:schemeClr val="accent5">
                    <a:lumMod val="75000"/>
                  </a:schemeClr>
                </a:solidFill>
                <a:latin typeface="Lato" panose="020F0502020204030203" pitchFamily="34" charset="0"/>
                <a:ea typeface="Lato Heavy" panose="020F0502020204030203" pitchFamily="34" charset="0"/>
                <a:cs typeface="Lato Heavy" panose="020F0502020204030203" pitchFamily="34" charset="0"/>
              </a:rPr>
              <a:t>word recognition efficiency</a:t>
            </a:r>
            <a:r>
              <a:rPr lang="en-US" sz="3600" dirty="0">
                <a:latin typeface="Lato Medium" panose="020F0502020204030203" pitchFamily="34" charset="0"/>
                <a:ea typeface="Lato Medium" panose="020F0502020204030203" pitchFamily="34" charset="0"/>
                <a:cs typeface="Lato Medium" panose="020F0502020204030203" pitchFamily="34" charset="0"/>
              </a:rPr>
              <a:t>—how well children map incoming speech to words—may help identify early differences in children’s language trajectories</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We do not know, however, how word recognition itself develops over time or how individual differences in word recognition change over time.</a:t>
            </a:r>
          </a:p>
          <a:p>
            <a:pPr marL="0" lvl="1" indent="0">
              <a:spcBef>
                <a:spcPts val="1200"/>
              </a:spcBef>
              <a:spcAft>
                <a:spcPts val="600"/>
              </a:spcAft>
              <a:defRPr/>
            </a:pPr>
            <a:r>
              <a:rPr lang="en-US" sz="4400" b="1" dirty="0">
                <a:latin typeface="Lato Heavy" panose="020F0502020204030203" pitchFamily="34" charset="0"/>
                <a:ea typeface="Lato Heavy" panose="020F0502020204030203" pitchFamily="34" charset="0"/>
                <a:cs typeface="Lato Heavy" panose="020F0502020204030203" pitchFamily="34" charset="0"/>
              </a:rPr>
              <a:t>Current study</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How does familiar word recognition develop over the preschool years?</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Are whether individual differences in word recognition were stable over developmental time? </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How does children’s sensitivity to lexical competitors change with age?</a:t>
            </a:r>
          </a:p>
          <a:p>
            <a:pPr marL="0" lvl="1" indent="0">
              <a:spcBef>
                <a:spcPts val="3000"/>
              </a:spcBef>
              <a:spcAft>
                <a:spcPts val="1800"/>
              </a:spcAft>
              <a:defRPr/>
            </a:pPr>
            <a:r>
              <a:rPr lang="en-US" sz="5400" dirty="0">
                <a:latin typeface="Lato Heavy" panose="020F0502020204030203" pitchFamily="34" charset="0"/>
                <a:ea typeface="Lato Heavy" panose="020F0502020204030203" pitchFamily="34" charset="0"/>
                <a:cs typeface="Lato Heavy" panose="020F0502020204030203" pitchFamily="34" charset="0"/>
              </a:rPr>
              <a:t>Method</a:t>
            </a:r>
          </a:p>
          <a:p>
            <a:pPr marL="0" lvl="1" indent="0">
              <a:spcBef>
                <a:spcPts val="1200"/>
              </a:spcBef>
              <a:spcAft>
                <a:spcPts val="600"/>
              </a:spcAft>
              <a:defRPr/>
            </a:pPr>
            <a:r>
              <a:rPr lang="en-US" altLang="en-US" sz="4400" b="1" dirty="0">
                <a:latin typeface="Lato Heavy" panose="020F0502020204030203" pitchFamily="34" charset="0"/>
                <a:ea typeface="Lato Heavy" panose="020F0502020204030203" pitchFamily="34" charset="0"/>
                <a:cs typeface="Lato Heavy" panose="020F0502020204030203" pitchFamily="34" charset="0"/>
              </a:rPr>
              <a:t>Participants</a:t>
            </a:r>
            <a:endParaRPr lang="en-US" sz="5400" dirty="0">
              <a:latin typeface="Lato Heavy" panose="020F0502020204030203" pitchFamily="34" charset="0"/>
              <a:ea typeface="Lato Heavy" panose="020F0502020204030203" pitchFamily="34" charset="0"/>
              <a:cs typeface="Lato Heavy" panose="020F0502020204030203" pitchFamily="34" charset="0"/>
            </a:endParaRP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Data collected during a three-year longitudinal study.</a:t>
            </a:r>
          </a:p>
          <a:p>
            <a:pPr marL="457200" lvl="1" indent="-457200">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0" lvl="1" indent="0">
              <a:spcBef>
                <a:spcPts val="600"/>
              </a:spcBef>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0" lvl="1" indent="0">
              <a:spcBef>
                <a:spcPts val="1200"/>
              </a:spcBef>
              <a:spcAft>
                <a:spcPts val="600"/>
              </a:spcAft>
              <a:defRPr/>
            </a:pPr>
            <a:r>
              <a:rPr lang="en-US" altLang="en-US" sz="4400" b="1" dirty="0">
                <a:latin typeface="Lato Heavy" panose="020F0502020204030203" pitchFamily="34" charset="0"/>
                <a:ea typeface="Lato Heavy" panose="020F0502020204030203" pitchFamily="34" charset="0"/>
                <a:cs typeface="Lato Heavy" panose="020F0502020204030203" pitchFamily="34" charset="0"/>
              </a:rPr>
              <a:t>Procedure</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Children heard a familiar word in a carrier phrase (e.g., “find the bell”) and saw an array of photos, including a target, a semantic, a phonological, and an unrelated competitor.</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Tobii T60XL eyetracker measured children’s patterns of looking to objects over the course of a trial. </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This procedure measures a child’s real-time comprehension of words by capturing </a:t>
            </a:r>
            <a:r>
              <a:rPr lang="en-US" sz="3600" dirty="0">
                <a:solidFill>
                  <a:schemeClr val="accent5">
                    <a:lumMod val="75000"/>
                  </a:schemeClr>
                </a:solidFill>
                <a:latin typeface="Lato Medium" panose="020F0502020204030203" pitchFamily="34" charset="0"/>
                <a:ea typeface="Lato Medium" panose="020F0502020204030203" pitchFamily="34" charset="0"/>
                <a:cs typeface="Lato Medium" panose="020F0502020204030203" pitchFamily="34" charset="0"/>
              </a:rPr>
              <a:t>how the child’s gaze location changes over time in response to speech. </a:t>
            </a:r>
          </a:p>
        </p:txBody>
      </p:sp>
      <p:sp>
        <p:nvSpPr>
          <p:cNvPr id="3078" name="Text Box 4"/>
          <p:cNvSpPr txBox="1">
            <a:spLocks noChangeArrowheads="1"/>
          </p:cNvSpPr>
          <p:nvPr/>
        </p:nvSpPr>
        <p:spPr bwMode="auto">
          <a:xfrm>
            <a:off x="484189" y="160091"/>
            <a:ext cx="28319412" cy="6017573"/>
          </a:xfrm>
          <a:prstGeom prst="rect">
            <a:avLst/>
          </a:prstGeom>
          <a:solidFill>
            <a:srgbClr val="4D4D4D"/>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412016" tIns="206008" rIns="412016" bIns="206008">
            <a:spAutoFit/>
          </a:bodyPr>
          <a:lstStyle>
            <a:lvl1pPr defTabSz="4805363">
              <a:defRPr sz="7400">
                <a:solidFill>
                  <a:schemeClr val="tx1"/>
                </a:solidFill>
                <a:latin typeface="Lucida Sans Unicode" panose="020B0602030504020204" pitchFamily="34" charset="0"/>
                <a:cs typeface="Arial" panose="020B0604020202020204" pitchFamily="34" charset="0"/>
              </a:defRPr>
            </a:lvl1pPr>
            <a:lvl2pPr marL="742950" indent="-285750" defTabSz="4805363">
              <a:defRPr sz="7400">
                <a:solidFill>
                  <a:schemeClr val="tx1"/>
                </a:solidFill>
                <a:latin typeface="Lucida Sans Unicode" panose="020B0602030504020204" pitchFamily="34" charset="0"/>
                <a:cs typeface="Arial" panose="020B0604020202020204" pitchFamily="34" charset="0"/>
              </a:defRPr>
            </a:lvl2pPr>
            <a:lvl3pPr marL="1143000" indent="-228600" defTabSz="4805363">
              <a:defRPr sz="7400">
                <a:solidFill>
                  <a:schemeClr val="tx1"/>
                </a:solidFill>
                <a:latin typeface="Lucida Sans Unicode" panose="020B0602030504020204" pitchFamily="34" charset="0"/>
                <a:cs typeface="Arial" panose="020B0604020202020204" pitchFamily="34" charset="0"/>
              </a:defRPr>
            </a:lvl3pPr>
            <a:lvl4pPr marL="1600200" indent="-228600" defTabSz="4805363">
              <a:defRPr sz="7400">
                <a:solidFill>
                  <a:schemeClr val="tx1"/>
                </a:solidFill>
                <a:latin typeface="Lucida Sans Unicode" panose="020B0602030504020204" pitchFamily="34" charset="0"/>
                <a:cs typeface="Arial" panose="020B0604020202020204" pitchFamily="34" charset="0"/>
              </a:defRPr>
            </a:lvl4pPr>
            <a:lvl5pPr marL="2057400" indent="-228600" defTabSz="4805363">
              <a:defRPr sz="7400">
                <a:solidFill>
                  <a:schemeClr val="tx1"/>
                </a:solidFill>
                <a:latin typeface="Lucida Sans Unicode" panose="020B0602030504020204" pitchFamily="34" charset="0"/>
                <a:cs typeface="Arial" panose="020B0604020202020204" pitchFamily="34" charset="0"/>
              </a:defRPr>
            </a:lvl5pPr>
            <a:lvl6pPr marL="25146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6pPr>
            <a:lvl7pPr marL="29718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7pPr>
            <a:lvl8pPr marL="34290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8pPr>
            <a:lvl9pPr marL="38862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9pPr>
          </a:lstStyle>
          <a:p>
            <a:r>
              <a:rPr lang="en-US" sz="10800" b="1" dirty="0">
                <a:solidFill>
                  <a:schemeClr val="bg1"/>
                </a:solidFill>
                <a:latin typeface="Lato Heavy" panose="020F0502020204030203" pitchFamily="34" charset="0"/>
                <a:ea typeface="Lato Heavy" panose="020F0502020204030203" pitchFamily="34" charset="0"/>
                <a:cs typeface="Lato Heavy" panose="020F0502020204030203" pitchFamily="34" charset="0"/>
              </a:rPr>
              <a:t>Development of familiar word recognition </a:t>
            </a:r>
          </a:p>
          <a:p>
            <a:r>
              <a:rPr lang="en-US" sz="10800" b="1" dirty="0">
                <a:solidFill>
                  <a:schemeClr val="bg1"/>
                </a:solidFill>
                <a:latin typeface="Lato Heavy" panose="020F0502020204030203" pitchFamily="34" charset="0"/>
                <a:ea typeface="Lato Heavy" panose="020F0502020204030203" pitchFamily="34" charset="0"/>
                <a:cs typeface="Lato Heavy" panose="020F0502020204030203" pitchFamily="34" charset="0"/>
              </a:rPr>
              <a:t>in preschoolers</a:t>
            </a:r>
            <a:endParaRPr lang="en-US" sz="10800" dirty="0">
              <a:solidFill>
                <a:schemeClr val="bg1"/>
              </a:solidFill>
              <a:latin typeface="Lato Heavy" panose="020F0502020204030203" pitchFamily="34" charset="0"/>
              <a:ea typeface="Lato Heavy" panose="020F0502020204030203" pitchFamily="34" charset="0"/>
              <a:cs typeface="Lato Heavy" panose="020F0502020204030203" pitchFamily="34" charset="0"/>
            </a:endParaRPr>
          </a:p>
          <a:p>
            <a:pPr eaLnBrk="1" hangingPunct="1"/>
            <a:endParaRPr lang="en-US" altLang="en-US" sz="4000" b="1" dirty="0">
              <a:solidFill>
                <a:schemeClr val="bg1"/>
              </a:solidFill>
              <a:latin typeface="Gill Sans"/>
              <a:ea typeface="Gill Sans"/>
              <a:cs typeface="Gill Sans"/>
            </a:endParaRPr>
          </a:p>
          <a:p>
            <a:pPr eaLnBrk="1" hangingPunct="1"/>
            <a:r>
              <a:rPr lang="en-US" altLang="en-US" sz="5400" b="1" dirty="0">
                <a:solidFill>
                  <a:schemeClr val="bg1"/>
                </a:solidFill>
                <a:latin typeface="Lato" panose="020F0502020204030203" pitchFamily="34" charset="0"/>
                <a:ea typeface="Gill Sans"/>
                <a:cs typeface="Gill Sans"/>
              </a:rPr>
              <a:t>Tristan Mahr, University of Wisconsin</a:t>
            </a:r>
            <a:r>
              <a:rPr lang="en-US" sz="5400" b="1" dirty="0">
                <a:solidFill>
                  <a:schemeClr val="bg1"/>
                </a:solidFill>
                <a:latin typeface="Lato" panose="020F0502020204030203" pitchFamily="34" charset="0"/>
              </a:rPr>
              <a:t>–</a:t>
            </a:r>
            <a:r>
              <a:rPr lang="en-US" altLang="en-US" sz="5400" b="1" dirty="0">
                <a:solidFill>
                  <a:schemeClr val="bg1"/>
                </a:solidFill>
                <a:latin typeface="Lato" panose="020F0502020204030203" pitchFamily="34" charset="0"/>
                <a:ea typeface="Gill Sans"/>
                <a:cs typeface="Gill Sans"/>
              </a:rPr>
              <a:t>Madison</a:t>
            </a:r>
            <a:br>
              <a:rPr lang="en-US" altLang="en-US" sz="5400" b="1" dirty="0">
                <a:solidFill>
                  <a:schemeClr val="bg1"/>
                </a:solidFill>
                <a:latin typeface="Lato" panose="020F0502020204030203" pitchFamily="34" charset="0"/>
                <a:ea typeface="Gill Sans"/>
                <a:cs typeface="Gill Sans"/>
              </a:rPr>
            </a:br>
            <a:r>
              <a:rPr lang="en-US" altLang="en-US" sz="5400" b="1" dirty="0">
                <a:solidFill>
                  <a:schemeClr val="bg1"/>
                </a:solidFill>
                <a:latin typeface="Lato" panose="020F0502020204030203" pitchFamily="34" charset="0"/>
                <a:ea typeface="Gill Sans"/>
                <a:cs typeface="Gill Sans"/>
              </a:rPr>
              <a:t>Jan Edwards, University of Maryland</a:t>
            </a:r>
          </a:p>
        </p:txBody>
      </p:sp>
      <p:pic>
        <p:nvPicPr>
          <p:cNvPr id="3079" name="Picture 27" descr="logoverticalreverse.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9946600" y="406455"/>
            <a:ext cx="3903190" cy="548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80" name="TextBox 44"/>
          <p:cNvSpPr txBox="1">
            <a:spLocks noChangeArrowheads="1"/>
          </p:cNvSpPr>
          <p:nvPr/>
        </p:nvSpPr>
        <p:spPr bwMode="auto">
          <a:xfrm>
            <a:off x="29756100" y="30173424"/>
            <a:ext cx="13687425" cy="213537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lIns="133524" tIns="66762" rIns="133524" bIns="66762">
            <a:spAutoFit/>
          </a:bodyPr>
          <a:lstStyle>
            <a:lvl1pPr>
              <a:defRPr sz="7400">
                <a:solidFill>
                  <a:schemeClr val="tx1"/>
                </a:solidFill>
                <a:latin typeface="Lucida Sans Unicode" panose="020B0602030504020204" pitchFamily="34" charset="0"/>
                <a:cs typeface="Arial" panose="020B0604020202020204" pitchFamily="34" charset="0"/>
              </a:defRPr>
            </a:lvl1pPr>
            <a:lvl2pPr marL="742950" indent="-285750">
              <a:defRPr sz="7400">
                <a:solidFill>
                  <a:schemeClr val="tx1"/>
                </a:solidFill>
                <a:latin typeface="Lucida Sans Unicode" panose="020B0602030504020204" pitchFamily="34" charset="0"/>
                <a:cs typeface="Arial" panose="020B0604020202020204" pitchFamily="34" charset="0"/>
              </a:defRPr>
            </a:lvl2pPr>
            <a:lvl3pPr marL="1143000" indent="-228600">
              <a:defRPr sz="7400">
                <a:solidFill>
                  <a:schemeClr val="tx1"/>
                </a:solidFill>
                <a:latin typeface="Lucida Sans Unicode" panose="020B0602030504020204" pitchFamily="34" charset="0"/>
                <a:cs typeface="Arial" panose="020B0604020202020204" pitchFamily="34" charset="0"/>
              </a:defRPr>
            </a:lvl3pPr>
            <a:lvl4pPr marL="1600200" indent="-228600">
              <a:defRPr sz="7400">
                <a:solidFill>
                  <a:schemeClr val="tx1"/>
                </a:solidFill>
                <a:latin typeface="Lucida Sans Unicode" panose="020B0602030504020204" pitchFamily="34" charset="0"/>
                <a:cs typeface="Arial" panose="020B0604020202020204" pitchFamily="34" charset="0"/>
              </a:defRPr>
            </a:lvl4pPr>
            <a:lvl5pPr marL="2057400" indent="-228600">
              <a:defRPr sz="7400">
                <a:solidFill>
                  <a:schemeClr val="tx1"/>
                </a:solidFill>
                <a:latin typeface="Lucida Sans Unicode" panose="020B0602030504020204" pitchFamily="34" charset="0"/>
                <a:cs typeface="Arial" panose="020B0604020202020204" pitchFamily="34" charset="0"/>
              </a:defRPr>
            </a:lvl5pPr>
            <a:lvl6pPr marL="2514600" indent="-228600" defTabSz="3760788"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6pPr>
            <a:lvl7pPr marL="2971800" indent="-228600" defTabSz="3760788"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7pPr>
            <a:lvl8pPr marL="3429000" indent="-228600" defTabSz="3760788"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8pPr>
            <a:lvl9pPr marL="3886200" indent="-228600" defTabSz="3760788"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9pPr>
          </a:lstStyle>
          <a:p>
            <a:pPr algn="r" eaLnBrk="1" hangingPunct="1"/>
            <a:r>
              <a:rPr lang="en-US" altLang="en-US" sz="2600" dirty="0">
                <a:latin typeface="Lato Heavy" panose="020F0502020204030203" pitchFamily="34" charset="0"/>
                <a:ea typeface="Lato Heavy" panose="020F0502020204030203" pitchFamily="34" charset="0"/>
                <a:cs typeface="Lato Heavy" panose="020F0502020204030203" pitchFamily="34" charset="0"/>
              </a:rPr>
              <a:t>The authors have no financial or non-financial conflicts of interest.</a:t>
            </a:r>
          </a:p>
          <a:p>
            <a:pPr algn="r" eaLnBrk="1" hangingPunct="1"/>
            <a:r>
              <a:rPr lang="en-US" altLang="en-US" sz="2600" dirty="0">
                <a:latin typeface="Lato" panose="020F0502020204030203" pitchFamily="34" charset="0"/>
                <a:ea typeface="Gill Sans"/>
                <a:cs typeface="Gill Sans"/>
              </a:rPr>
              <a:t>Funding provided by </a:t>
            </a:r>
            <a:r>
              <a:rPr lang="pt-BR" altLang="en-US" sz="2600" dirty="0">
                <a:latin typeface="Lato" panose="020F0502020204030203" pitchFamily="34" charset="0"/>
                <a:ea typeface="Gill Sans"/>
                <a:cs typeface="Gill Sans"/>
              </a:rPr>
              <a:t>R01 DC002932, R01 DC012513, T32 DC05359, and U54 HD090256.</a:t>
            </a:r>
            <a:endParaRPr lang="en-US" altLang="en-US" sz="2600" dirty="0">
              <a:latin typeface="Lato" panose="020F0502020204030203" pitchFamily="34" charset="0"/>
              <a:ea typeface="Gill Sans"/>
              <a:cs typeface="Gill Sans"/>
            </a:endParaRPr>
          </a:p>
          <a:p>
            <a:pPr algn="r" eaLnBrk="1" hangingPunct="1"/>
            <a:r>
              <a:rPr lang="en-US" altLang="en-US" sz="2600" dirty="0">
                <a:latin typeface="Lato" panose="020F0502020204030203" pitchFamily="34" charset="0"/>
                <a:ea typeface="Gill Sans"/>
                <a:cs typeface="Gill Sans"/>
              </a:rPr>
              <a:t>Symposium on Research in Child Language Disorders</a:t>
            </a:r>
          </a:p>
          <a:p>
            <a:pPr algn="r" eaLnBrk="1" hangingPunct="1"/>
            <a:r>
              <a:rPr lang="en-US" altLang="en-US" sz="2600" dirty="0">
                <a:latin typeface="Lato" panose="020F0502020204030203" pitchFamily="34" charset="0"/>
                <a:ea typeface="Gill Sans"/>
                <a:cs typeface="Gill Sans"/>
              </a:rPr>
              <a:t>Madison, WI: June, 2018</a:t>
            </a:r>
          </a:p>
          <a:p>
            <a:pPr algn="r" eaLnBrk="1" hangingPunct="1"/>
            <a:r>
              <a:rPr lang="en-US" altLang="en-US" sz="2600" dirty="0">
                <a:latin typeface="Lato" panose="020F0502020204030203" pitchFamily="34" charset="0"/>
                <a:ea typeface="Gill Sans"/>
                <a:cs typeface="Gill Sans"/>
              </a:rPr>
              <a:t>Contact: Tristan Mahr (tristan.mahr@wisc.edu)</a:t>
            </a:r>
          </a:p>
        </p:txBody>
      </p:sp>
      <p:sp>
        <p:nvSpPr>
          <p:cNvPr id="2057" name="Rectangle 16"/>
          <p:cNvSpPr>
            <a:spLocks noChangeArrowheads="1"/>
          </p:cNvSpPr>
          <p:nvPr/>
        </p:nvSpPr>
        <p:spPr bwMode="auto">
          <a:xfrm>
            <a:off x="15114588" y="6400800"/>
            <a:ext cx="13689012" cy="472196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412016" tIns="206008" rIns="412016" bIns="206008">
            <a:spAutoFit/>
          </a:bodyPr>
          <a:lstStyle>
            <a:lvl1pPr marL="571500" indent="-571500" defTabSz="4805363">
              <a:defRPr sz="7400">
                <a:solidFill>
                  <a:schemeClr val="tx1"/>
                </a:solidFill>
                <a:latin typeface="Lucida Sans Unicode" panose="020B0602030504020204" pitchFamily="34" charset="0"/>
                <a:cs typeface="Arial" panose="020B0604020202020204" pitchFamily="34" charset="0"/>
              </a:defRPr>
            </a:lvl1pPr>
            <a:lvl2pPr marL="742950" indent="-285750" defTabSz="4805363">
              <a:defRPr sz="7400">
                <a:solidFill>
                  <a:schemeClr val="tx1"/>
                </a:solidFill>
                <a:latin typeface="Lucida Sans Unicode" panose="020B0602030504020204" pitchFamily="34" charset="0"/>
                <a:cs typeface="Arial" panose="020B0604020202020204" pitchFamily="34" charset="0"/>
              </a:defRPr>
            </a:lvl2pPr>
            <a:lvl3pPr marL="1143000" indent="-228600" defTabSz="4805363">
              <a:defRPr sz="7400">
                <a:solidFill>
                  <a:schemeClr val="tx1"/>
                </a:solidFill>
                <a:latin typeface="Lucida Sans Unicode" panose="020B0602030504020204" pitchFamily="34" charset="0"/>
                <a:cs typeface="Arial" panose="020B0604020202020204" pitchFamily="34" charset="0"/>
              </a:defRPr>
            </a:lvl3pPr>
            <a:lvl4pPr marL="1600200" indent="-228600" defTabSz="4805363">
              <a:defRPr sz="7400">
                <a:solidFill>
                  <a:schemeClr val="tx1"/>
                </a:solidFill>
                <a:latin typeface="Lucida Sans Unicode" panose="020B0602030504020204" pitchFamily="34" charset="0"/>
                <a:cs typeface="Arial" panose="020B0604020202020204" pitchFamily="34" charset="0"/>
              </a:defRPr>
            </a:lvl4pPr>
            <a:lvl5pPr marL="2057400" indent="-228600" defTabSz="4805363">
              <a:defRPr sz="7400">
                <a:solidFill>
                  <a:schemeClr val="tx1"/>
                </a:solidFill>
                <a:latin typeface="Lucida Sans Unicode" panose="020B0602030504020204" pitchFamily="34" charset="0"/>
                <a:cs typeface="Arial" panose="020B0604020202020204" pitchFamily="34" charset="0"/>
              </a:defRPr>
            </a:lvl5pPr>
            <a:lvl6pPr marL="25146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6pPr>
            <a:lvl7pPr marL="29718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7pPr>
            <a:lvl8pPr marL="34290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8pPr>
            <a:lvl9pPr marL="38862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9pPr>
          </a:lstStyle>
          <a:p>
            <a:pPr marL="0" indent="0" eaLnBrk="1" hangingPunct="1">
              <a:spcAft>
                <a:spcPts val="1800"/>
              </a:spcAft>
              <a:defRPr/>
            </a:pPr>
            <a:r>
              <a:rPr lang="en-US" altLang="en-US" sz="5400" dirty="0">
                <a:latin typeface="Lato Heavy" panose="020F0502020204030203" pitchFamily="34" charset="0"/>
                <a:ea typeface="Lato Heavy" panose="020F0502020204030203" pitchFamily="34" charset="0"/>
                <a:cs typeface="Lato Heavy" panose="020F0502020204030203" pitchFamily="34" charset="0"/>
              </a:rPr>
              <a:t>Growth curve analysis</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We estimated a growth curve for each child x year with Bayesian mixed effects logistic regression.</a:t>
            </a:r>
          </a:p>
          <a:p>
            <a:pPr marL="457200" lvl="1" indent="-457200">
              <a:lnSpc>
                <a:spcPct val="105000"/>
              </a:lnSpc>
              <a:spcBef>
                <a:spcPts val="600"/>
              </a:spcBef>
              <a:buFont typeface="Arial" panose="020B0604020202020204" pitchFamily="34" charset="0"/>
              <a:buChar char="•"/>
              <a:defRPr/>
            </a:pPr>
            <a:endParaRPr lang="en-US" sz="28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We used growth curve features to measure individual differences in word recognition.</a:t>
            </a: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4400" dirty="0">
              <a:latin typeface="Lato Medium" panose="020F0502020204030203" pitchFamily="34" charset="0"/>
              <a:ea typeface="Lato Medium" panose="020F0502020204030203" pitchFamily="34" charset="0"/>
              <a:cs typeface="Lato Medium" panose="020F0502020204030203" pitchFamily="34" charset="0"/>
            </a:endParaRPr>
          </a:p>
          <a:p>
            <a:pPr marL="0" lvl="1" indent="0">
              <a:lnSpc>
                <a:spcPct val="105000"/>
              </a:lnSpc>
              <a:spcBef>
                <a:spcPts val="600"/>
              </a:spcBef>
              <a:defRPr/>
            </a:pPr>
            <a:endParaRPr lang="en-US" sz="40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1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Peak and average probabilities and linear time trends increased with each year of the study: Children became faster and more accurate at recognizing familiar words.</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We asked whether individual differences were longitudinally stable. We treated each year as “a judge” which had to rank children using each growth curve feature. We used Kendall’s W to compute the concordance of these rankings.</a:t>
            </a: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0" lvl="1" indent="0">
              <a:lnSpc>
                <a:spcPct val="105000"/>
              </a:lnSpc>
              <a:spcBef>
                <a:spcPts val="600"/>
              </a:spcBef>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Children’s rankings using the peak and average probabilities and the linear trend were longitudinally stable. The other features ranked children as well as random numbers.</a:t>
            </a:r>
          </a:p>
          <a:p>
            <a:pPr marL="0" indent="0" eaLnBrk="1" hangingPunct="1">
              <a:spcAft>
                <a:spcPts val="1800"/>
              </a:spcAft>
              <a:defRPr/>
            </a:pPr>
            <a:endParaRPr lang="en-US" altLang="en-US" sz="5400" dirty="0">
              <a:latin typeface="Lato Heavy" panose="020F0502020204030203" pitchFamily="34" charset="0"/>
              <a:ea typeface="Lato Heavy" panose="020F0502020204030203" pitchFamily="34" charset="0"/>
              <a:cs typeface="Lato Heavy" panose="020F0502020204030203" pitchFamily="34" charset="0"/>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p:txBody>
      </p:sp>
      <p:sp>
        <p:nvSpPr>
          <p:cNvPr id="3114" name="AutoShape 59" descr="https://umark.wisc.edu/brand/templates-and-downloads/downloads/print/UWlogo_ctr_4c_wht.png"/>
          <p:cNvSpPr>
            <a:spLocks noChangeAspect="1" noChangeArrowheads="1"/>
          </p:cNvSpPr>
          <p:nvPr/>
        </p:nvSpPr>
        <p:spPr bwMode="auto">
          <a:xfrm>
            <a:off x="484188" y="-4397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pic>
        <p:nvPicPr>
          <p:cNvPr id="3115" name="Picture 61" descr="https://umark.wisc.edu/brand/templates-and-downloads/downloads/print/UWlogo_ctr_4c_wht.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325443" y="457201"/>
            <a:ext cx="8091095" cy="5435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16" name="Rectangle 16"/>
          <p:cNvSpPr>
            <a:spLocks noChangeArrowheads="1"/>
          </p:cNvSpPr>
          <p:nvPr/>
        </p:nvSpPr>
        <p:spPr bwMode="auto">
          <a:xfrm>
            <a:off x="35722719" y="33685861"/>
            <a:ext cx="6562725" cy="12316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12016" tIns="206008" rIns="412016" bIns="206008">
            <a:spAutoFit/>
          </a:bodyPr>
          <a:lstStyle>
            <a:lvl1pPr marL="571500" indent="-571500" defTabSz="4805363">
              <a:defRPr sz="7400">
                <a:solidFill>
                  <a:schemeClr val="tx1"/>
                </a:solidFill>
                <a:latin typeface="Lucida Sans Unicode" panose="020B0602030504020204" pitchFamily="34" charset="0"/>
                <a:cs typeface="Arial" panose="020B0604020202020204" pitchFamily="34" charset="0"/>
              </a:defRPr>
            </a:lvl1pPr>
            <a:lvl2pPr defTabSz="4805363">
              <a:defRPr sz="7400">
                <a:solidFill>
                  <a:schemeClr val="tx1"/>
                </a:solidFill>
                <a:latin typeface="Lucida Sans Unicode" panose="020B0602030504020204" pitchFamily="34" charset="0"/>
                <a:cs typeface="Arial" panose="020B0604020202020204" pitchFamily="34" charset="0"/>
              </a:defRPr>
            </a:lvl2pPr>
            <a:lvl3pPr marL="1143000" indent="-228600" defTabSz="4805363">
              <a:defRPr sz="7400">
                <a:solidFill>
                  <a:schemeClr val="tx1"/>
                </a:solidFill>
                <a:latin typeface="Lucida Sans Unicode" panose="020B0602030504020204" pitchFamily="34" charset="0"/>
                <a:cs typeface="Arial" panose="020B0604020202020204" pitchFamily="34" charset="0"/>
              </a:defRPr>
            </a:lvl3pPr>
            <a:lvl4pPr marL="1600200" indent="-228600" defTabSz="4805363">
              <a:defRPr sz="7400">
                <a:solidFill>
                  <a:schemeClr val="tx1"/>
                </a:solidFill>
                <a:latin typeface="Lucida Sans Unicode" panose="020B0602030504020204" pitchFamily="34" charset="0"/>
                <a:cs typeface="Arial" panose="020B0604020202020204" pitchFamily="34" charset="0"/>
              </a:defRPr>
            </a:lvl4pPr>
            <a:lvl5pPr marL="2057400" indent="-228600" defTabSz="4805363">
              <a:defRPr sz="7400">
                <a:solidFill>
                  <a:schemeClr val="tx1"/>
                </a:solidFill>
                <a:latin typeface="Lucida Sans Unicode" panose="020B0602030504020204" pitchFamily="34" charset="0"/>
                <a:cs typeface="Arial" panose="020B0604020202020204" pitchFamily="34" charset="0"/>
              </a:defRPr>
            </a:lvl5pPr>
            <a:lvl6pPr marL="25146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6pPr>
            <a:lvl7pPr marL="29718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7pPr>
            <a:lvl8pPr marL="34290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8pPr>
            <a:lvl9pPr marL="38862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9pPr>
          </a:lstStyle>
          <a:p>
            <a:pPr marL="0" lvl="1" indent="0">
              <a:spcBef>
                <a:spcPts val="600"/>
              </a:spcBef>
            </a:pPr>
            <a:r>
              <a:rPr lang="en-US" altLang="en-US" sz="2400" b="1" dirty="0">
                <a:latin typeface="Gill Sans"/>
                <a:ea typeface="Gill Sans"/>
                <a:cs typeface="Gill Sans"/>
              </a:rPr>
              <a:t>Sentence describing result.</a:t>
            </a:r>
          </a:p>
          <a:p>
            <a:pPr marL="0" lvl="1" indent="0">
              <a:spcBef>
                <a:spcPts val="600"/>
              </a:spcBef>
            </a:pPr>
            <a:r>
              <a:rPr lang="en-US" altLang="en-US" sz="2400" dirty="0">
                <a:latin typeface="Gill Sans"/>
                <a:ea typeface="Gill Sans"/>
                <a:cs typeface="Gill Sans"/>
              </a:rPr>
              <a:t>Detail</a:t>
            </a:r>
            <a:endParaRPr lang="en-US" altLang="en-US" sz="3600" dirty="0">
              <a:latin typeface="Gill Sans"/>
              <a:ea typeface="Gill Sans"/>
              <a:cs typeface="Gill Sans"/>
            </a:endParaRPr>
          </a:p>
        </p:txBody>
      </p:sp>
      <p:sp>
        <p:nvSpPr>
          <p:cNvPr id="3117" name="Rectangle 16"/>
          <p:cNvSpPr>
            <a:spLocks noChangeArrowheads="1"/>
          </p:cNvSpPr>
          <p:nvPr/>
        </p:nvSpPr>
        <p:spPr bwMode="auto">
          <a:xfrm>
            <a:off x="30215209" y="33909000"/>
            <a:ext cx="5110234" cy="785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412016" tIns="206008" rIns="412016" bIns="206008">
            <a:spAutoFit/>
          </a:bodyPr>
          <a:lstStyle>
            <a:lvl1pPr marL="571500" indent="-571500" defTabSz="4805363">
              <a:defRPr sz="7400">
                <a:solidFill>
                  <a:schemeClr val="tx1"/>
                </a:solidFill>
                <a:latin typeface="Lucida Sans Unicode" panose="020B0602030504020204" pitchFamily="34" charset="0"/>
                <a:cs typeface="Arial" panose="020B0604020202020204" pitchFamily="34" charset="0"/>
              </a:defRPr>
            </a:lvl1pPr>
            <a:lvl2pPr defTabSz="4805363">
              <a:defRPr sz="7400">
                <a:solidFill>
                  <a:schemeClr val="tx1"/>
                </a:solidFill>
                <a:latin typeface="Lucida Sans Unicode" panose="020B0602030504020204" pitchFamily="34" charset="0"/>
                <a:cs typeface="Arial" panose="020B0604020202020204" pitchFamily="34" charset="0"/>
              </a:defRPr>
            </a:lvl2pPr>
            <a:lvl3pPr marL="1143000" indent="-228600" defTabSz="4805363">
              <a:defRPr sz="7400">
                <a:solidFill>
                  <a:schemeClr val="tx1"/>
                </a:solidFill>
                <a:latin typeface="Lucida Sans Unicode" panose="020B0602030504020204" pitchFamily="34" charset="0"/>
                <a:cs typeface="Arial" panose="020B0604020202020204" pitchFamily="34" charset="0"/>
              </a:defRPr>
            </a:lvl3pPr>
            <a:lvl4pPr marL="1600200" indent="-228600" defTabSz="4805363">
              <a:defRPr sz="7400">
                <a:solidFill>
                  <a:schemeClr val="tx1"/>
                </a:solidFill>
                <a:latin typeface="Lucida Sans Unicode" panose="020B0602030504020204" pitchFamily="34" charset="0"/>
                <a:cs typeface="Arial" panose="020B0604020202020204" pitchFamily="34" charset="0"/>
              </a:defRPr>
            </a:lvl4pPr>
            <a:lvl5pPr marL="2057400" indent="-228600" defTabSz="4805363">
              <a:defRPr sz="7400">
                <a:solidFill>
                  <a:schemeClr val="tx1"/>
                </a:solidFill>
                <a:latin typeface="Lucida Sans Unicode" panose="020B0602030504020204" pitchFamily="34" charset="0"/>
                <a:cs typeface="Arial" panose="020B0604020202020204" pitchFamily="34" charset="0"/>
              </a:defRPr>
            </a:lvl5pPr>
            <a:lvl6pPr marL="25146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6pPr>
            <a:lvl7pPr marL="29718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7pPr>
            <a:lvl8pPr marL="34290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8pPr>
            <a:lvl9pPr marL="38862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9pPr>
          </a:lstStyle>
          <a:p>
            <a:pPr marL="0" lvl="1" indent="0">
              <a:spcBef>
                <a:spcPts val="600"/>
              </a:spcBef>
            </a:pPr>
            <a:r>
              <a:rPr lang="en-US" altLang="en-US" sz="2400" b="1" dirty="0">
                <a:latin typeface="Gill Sans"/>
                <a:ea typeface="Gill Sans"/>
                <a:cs typeface="Gill Sans"/>
              </a:rPr>
              <a:t>Sentence describing result. </a:t>
            </a:r>
            <a:r>
              <a:rPr lang="en-US" altLang="en-US" sz="2400" dirty="0">
                <a:latin typeface="Gill Sans"/>
                <a:ea typeface="Gill Sans"/>
                <a:cs typeface="Gill Sans"/>
              </a:rPr>
              <a:t>Detail.</a:t>
            </a:r>
          </a:p>
        </p:txBody>
      </p:sp>
      <p:grpSp>
        <p:nvGrpSpPr>
          <p:cNvPr id="10" name="Group 9">
            <a:extLst>
              <a:ext uri="{FF2B5EF4-FFF2-40B4-BE49-F238E27FC236}">
                <a16:creationId xmlns:a16="http://schemas.microsoft.com/office/drawing/2014/main" id="{92335229-CE59-4B25-B2EE-05DFD5682300}"/>
              </a:ext>
            </a:extLst>
          </p:cNvPr>
          <p:cNvGrpSpPr/>
          <p:nvPr/>
        </p:nvGrpSpPr>
        <p:grpSpPr>
          <a:xfrm>
            <a:off x="4317447" y="28064836"/>
            <a:ext cx="9855753" cy="4298468"/>
            <a:chOff x="2107648" y="28055068"/>
            <a:chExt cx="9855753" cy="4298468"/>
          </a:xfrm>
        </p:grpSpPr>
        <p:pic>
          <p:nvPicPr>
            <p:cNvPr id="40" name="Picture 39">
              <a:extLst>
                <a:ext uri="{FF2B5EF4-FFF2-40B4-BE49-F238E27FC236}">
                  <a16:creationId xmlns:a16="http://schemas.microsoft.com/office/drawing/2014/main" id="{AE8DF846-5663-44EA-9E06-552598146414}"/>
                </a:ext>
              </a:extLst>
            </p:cNvPr>
            <p:cNvPicPr>
              <a:picLocks noChangeAspect="1"/>
            </p:cNvPicPr>
            <p:nvPr/>
          </p:nvPicPr>
          <p:blipFill rotWithShape="1">
            <a:blip r:embed="rId5"/>
            <a:srcRect l="16837" r="16632" b="1035"/>
            <a:stretch/>
          </p:blipFill>
          <p:spPr>
            <a:xfrm>
              <a:off x="4927468" y="28055068"/>
              <a:ext cx="4623484" cy="4298468"/>
            </a:xfrm>
            <a:prstGeom prst="rect">
              <a:avLst/>
            </a:prstGeom>
          </p:spPr>
        </p:pic>
        <p:sp>
          <p:nvSpPr>
            <p:cNvPr id="44" name="TextBox 72">
              <a:extLst>
                <a:ext uri="{FF2B5EF4-FFF2-40B4-BE49-F238E27FC236}">
                  <a16:creationId xmlns:a16="http://schemas.microsoft.com/office/drawing/2014/main" id="{80CCDD9C-9342-4E7A-A15D-594479C79A5F}"/>
                </a:ext>
              </a:extLst>
            </p:cNvPr>
            <p:cNvSpPr txBox="1">
              <a:spLocks noChangeArrowheads="1"/>
            </p:cNvSpPr>
            <p:nvPr/>
          </p:nvSpPr>
          <p:spPr bwMode="auto">
            <a:xfrm>
              <a:off x="9550952" y="28228635"/>
              <a:ext cx="1802848" cy="156966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panose="02020603050405020304" pitchFamily="18" charset="0"/>
                  <a:ea typeface="MS PGothic" panose="020B0600070205080204" pitchFamily="34" charset="-128"/>
                </a:defRPr>
              </a:lvl1pPr>
              <a:lvl2pPr marL="742950" indent="-285750" eaLnBrk="0" hangingPunct="0">
                <a:defRPr sz="2400">
                  <a:solidFill>
                    <a:schemeClr val="tx1"/>
                  </a:solidFill>
                  <a:latin typeface="Times New Roman" panose="02020603050405020304" pitchFamily="18" charset="0"/>
                  <a:ea typeface="MS PGothic" panose="020B0600070205080204" pitchFamily="34" charset="-128"/>
                </a:defRPr>
              </a:lvl2pPr>
              <a:lvl3pPr marL="1143000" indent="-228600" eaLnBrk="0" hangingPunct="0">
                <a:defRPr sz="2400">
                  <a:solidFill>
                    <a:schemeClr val="tx1"/>
                  </a:solidFill>
                  <a:latin typeface="Times New Roman" panose="02020603050405020304" pitchFamily="18" charset="0"/>
                  <a:ea typeface="MS PGothic" panose="020B0600070205080204" pitchFamily="34" charset="-128"/>
                </a:defRPr>
              </a:lvl3pPr>
              <a:lvl4pPr marL="1600200" indent="-228600" eaLnBrk="0" hangingPunct="0">
                <a:defRPr sz="2400">
                  <a:solidFill>
                    <a:schemeClr val="tx1"/>
                  </a:solidFill>
                  <a:latin typeface="Times New Roman" panose="02020603050405020304" pitchFamily="18" charset="0"/>
                  <a:ea typeface="MS PGothic" panose="020B0600070205080204" pitchFamily="34" charset="-128"/>
                </a:defRPr>
              </a:lvl4pPr>
              <a:lvl5pPr marL="2057400" indent="-228600" eaLnBrk="0" hangingPunct="0">
                <a:defRPr sz="24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9pPr>
            </a:lstStyle>
            <a:p>
              <a:pPr eaLnBrk="1" hangingPunct="1"/>
              <a:r>
                <a:rPr lang="en-US" altLang="en-US" sz="3200" dirty="0">
                  <a:latin typeface="Lato" panose="020F0502020204030203" pitchFamily="34" charset="0"/>
                </a:rPr>
                <a:t>Target </a:t>
              </a:r>
              <a:br>
                <a:rPr lang="en-US" altLang="en-US" sz="3200" dirty="0">
                  <a:latin typeface="Lato" panose="020F0502020204030203" pitchFamily="34" charset="0"/>
                </a:rPr>
              </a:br>
              <a:r>
                <a:rPr lang="en-US" altLang="en-US" sz="3200" dirty="0">
                  <a:latin typeface="Lato" panose="020F0502020204030203" pitchFamily="34" charset="0"/>
                </a:rPr>
                <a:t>noun </a:t>
              </a:r>
            </a:p>
            <a:p>
              <a:pPr eaLnBrk="1" hangingPunct="1"/>
              <a:r>
                <a:rPr lang="en-US" altLang="en-US" sz="3200" dirty="0">
                  <a:latin typeface="Lato" panose="020F0502020204030203" pitchFamily="34" charset="0"/>
                </a:rPr>
                <a:t>(</a:t>
              </a:r>
              <a:r>
                <a:rPr lang="en-US" altLang="en-US" sz="3200" i="1" dirty="0">
                  <a:latin typeface="Lato" panose="020F0502020204030203" pitchFamily="34" charset="0"/>
                </a:rPr>
                <a:t>bell</a:t>
              </a:r>
              <a:r>
                <a:rPr lang="en-US" altLang="en-US" sz="3200" dirty="0">
                  <a:latin typeface="Lato" panose="020F0502020204030203" pitchFamily="34" charset="0"/>
                </a:rPr>
                <a:t>)</a:t>
              </a:r>
            </a:p>
          </p:txBody>
        </p:sp>
        <p:sp>
          <p:nvSpPr>
            <p:cNvPr id="8" name="Rectangle 7">
              <a:extLst>
                <a:ext uri="{FF2B5EF4-FFF2-40B4-BE49-F238E27FC236}">
                  <a16:creationId xmlns:a16="http://schemas.microsoft.com/office/drawing/2014/main" id="{54F702B2-F422-4144-8694-374CE170A051}"/>
                </a:ext>
              </a:extLst>
            </p:cNvPr>
            <p:cNvSpPr/>
            <p:nvPr/>
          </p:nvSpPr>
          <p:spPr>
            <a:xfrm>
              <a:off x="9550953" y="30582901"/>
              <a:ext cx="2412448" cy="1569660"/>
            </a:xfrm>
            <a:prstGeom prst="rect">
              <a:avLst/>
            </a:prstGeom>
          </p:spPr>
          <p:txBody>
            <a:bodyPr wrap="square">
              <a:spAutoFit/>
            </a:bodyPr>
            <a:lstStyle/>
            <a:p>
              <a:pPr lvl="0" eaLnBrk="1" hangingPunct="1"/>
              <a:r>
                <a:rPr lang="en-US" altLang="en-US" sz="3200" dirty="0">
                  <a:solidFill>
                    <a:srgbClr val="000000"/>
                  </a:solidFill>
                  <a:latin typeface="Lato" panose="020F0502020204030203" pitchFamily="34" charset="0"/>
                </a:rPr>
                <a:t>Semantic </a:t>
              </a:r>
              <a:br>
                <a:rPr lang="en-US" altLang="en-US" sz="3200" dirty="0">
                  <a:solidFill>
                    <a:srgbClr val="000000"/>
                  </a:solidFill>
                  <a:latin typeface="Lato" panose="020F0502020204030203" pitchFamily="34" charset="0"/>
                </a:rPr>
              </a:br>
              <a:r>
                <a:rPr lang="en-US" altLang="en-US" sz="3200" dirty="0">
                  <a:solidFill>
                    <a:srgbClr val="000000"/>
                  </a:solidFill>
                  <a:latin typeface="Lato" panose="020F0502020204030203" pitchFamily="34" charset="0"/>
                </a:rPr>
                <a:t>competitor</a:t>
              </a:r>
            </a:p>
            <a:p>
              <a:pPr lvl="0" eaLnBrk="1" hangingPunct="1"/>
              <a:r>
                <a:rPr lang="en-US" altLang="en-US" sz="3200" dirty="0">
                  <a:solidFill>
                    <a:srgbClr val="000000"/>
                  </a:solidFill>
                  <a:latin typeface="Lato" panose="020F0502020204030203" pitchFamily="34" charset="0"/>
                </a:rPr>
                <a:t>(</a:t>
              </a:r>
              <a:r>
                <a:rPr lang="en-US" altLang="en-US" sz="3200" i="1" dirty="0">
                  <a:solidFill>
                    <a:srgbClr val="000000"/>
                  </a:solidFill>
                  <a:latin typeface="Lato" panose="020F0502020204030203" pitchFamily="34" charset="0"/>
                </a:rPr>
                <a:t>drum</a:t>
              </a:r>
              <a:r>
                <a:rPr lang="en-US" altLang="en-US" sz="3200" dirty="0">
                  <a:solidFill>
                    <a:srgbClr val="000000"/>
                  </a:solidFill>
                  <a:latin typeface="Lato" panose="020F0502020204030203" pitchFamily="34" charset="0"/>
                </a:rPr>
                <a:t>)</a:t>
              </a:r>
            </a:p>
          </p:txBody>
        </p:sp>
        <p:sp>
          <p:nvSpPr>
            <p:cNvPr id="45" name="Rectangle 44">
              <a:extLst>
                <a:ext uri="{FF2B5EF4-FFF2-40B4-BE49-F238E27FC236}">
                  <a16:creationId xmlns:a16="http://schemas.microsoft.com/office/drawing/2014/main" id="{352E324D-43DE-4655-8C00-85ADE5AB9C9E}"/>
                </a:ext>
              </a:extLst>
            </p:cNvPr>
            <p:cNvSpPr/>
            <p:nvPr/>
          </p:nvSpPr>
          <p:spPr>
            <a:xfrm>
              <a:off x="2107648" y="30582901"/>
              <a:ext cx="2692952" cy="1569660"/>
            </a:xfrm>
            <a:prstGeom prst="rect">
              <a:avLst/>
            </a:prstGeom>
          </p:spPr>
          <p:txBody>
            <a:bodyPr wrap="square">
              <a:spAutoFit/>
            </a:bodyPr>
            <a:lstStyle/>
            <a:p>
              <a:pPr lvl="0" algn="r" eaLnBrk="1" hangingPunct="1"/>
              <a:r>
                <a:rPr lang="en-US" altLang="en-US" sz="3200" dirty="0">
                  <a:solidFill>
                    <a:srgbClr val="000000"/>
                  </a:solidFill>
                  <a:latin typeface="Lato" panose="020F0502020204030203" pitchFamily="34" charset="0"/>
                </a:rPr>
                <a:t>Phonological competitor</a:t>
              </a:r>
            </a:p>
            <a:p>
              <a:pPr lvl="0" algn="r" eaLnBrk="1" hangingPunct="1"/>
              <a:r>
                <a:rPr lang="en-US" altLang="en-US" sz="3200" dirty="0">
                  <a:solidFill>
                    <a:srgbClr val="000000"/>
                  </a:solidFill>
                  <a:latin typeface="Lato" panose="020F0502020204030203" pitchFamily="34" charset="0"/>
                </a:rPr>
                <a:t>(</a:t>
              </a:r>
              <a:r>
                <a:rPr lang="en-US" altLang="en-US" sz="3200" i="1" dirty="0">
                  <a:solidFill>
                    <a:srgbClr val="000000"/>
                  </a:solidFill>
                  <a:latin typeface="Lato" panose="020F0502020204030203" pitchFamily="34" charset="0"/>
                </a:rPr>
                <a:t>bee</a:t>
              </a:r>
              <a:r>
                <a:rPr lang="en-US" altLang="en-US" sz="3200" dirty="0">
                  <a:solidFill>
                    <a:srgbClr val="000000"/>
                  </a:solidFill>
                  <a:latin typeface="Lato" panose="020F0502020204030203" pitchFamily="34" charset="0"/>
                </a:rPr>
                <a:t>)</a:t>
              </a:r>
            </a:p>
          </p:txBody>
        </p:sp>
        <p:sp>
          <p:nvSpPr>
            <p:cNvPr id="47" name="Rectangle 46">
              <a:extLst>
                <a:ext uri="{FF2B5EF4-FFF2-40B4-BE49-F238E27FC236}">
                  <a16:creationId xmlns:a16="http://schemas.microsoft.com/office/drawing/2014/main" id="{E78BAEC3-16DF-40A3-B272-F70A8BF47EEB}"/>
                </a:ext>
              </a:extLst>
            </p:cNvPr>
            <p:cNvSpPr/>
            <p:nvPr/>
          </p:nvSpPr>
          <p:spPr>
            <a:xfrm>
              <a:off x="2260048" y="28228635"/>
              <a:ext cx="2540552" cy="1569660"/>
            </a:xfrm>
            <a:prstGeom prst="rect">
              <a:avLst/>
            </a:prstGeom>
          </p:spPr>
          <p:txBody>
            <a:bodyPr wrap="square">
              <a:spAutoFit/>
            </a:bodyPr>
            <a:lstStyle/>
            <a:p>
              <a:pPr lvl="0" algn="r" eaLnBrk="1" hangingPunct="1"/>
              <a:r>
                <a:rPr lang="en-US" altLang="en-US" sz="3200" dirty="0">
                  <a:solidFill>
                    <a:srgbClr val="000000"/>
                  </a:solidFill>
                  <a:latin typeface="Lato" panose="020F0502020204030203" pitchFamily="34" charset="0"/>
                </a:rPr>
                <a:t>Unrelated competitor</a:t>
              </a:r>
            </a:p>
            <a:p>
              <a:pPr lvl="0" algn="r" eaLnBrk="1" hangingPunct="1"/>
              <a:r>
                <a:rPr lang="en-US" altLang="en-US" sz="3200" dirty="0">
                  <a:solidFill>
                    <a:srgbClr val="000000"/>
                  </a:solidFill>
                  <a:latin typeface="Lato" panose="020F0502020204030203" pitchFamily="34" charset="0"/>
                </a:rPr>
                <a:t>(</a:t>
              </a:r>
              <a:r>
                <a:rPr lang="en-US" altLang="en-US" sz="3200" i="1" dirty="0">
                  <a:solidFill>
                    <a:srgbClr val="000000"/>
                  </a:solidFill>
                  <a:latin typeface="Lato" panose="020F0502020204030203" pitchFamily="34" charset="0"/>
                </a:rPr>
                <a:t>swing</a:t>
              </a:r>
              <a:r>
                <a:rPr lang="en-US" altLang="en-US" sz="3200" dirty="0">
                  <a:solidFill>
                    <a:srgbClr val="000000"/>
                  </a:solidFill>
                  <a:latin typeface="Lato" panose="020F0502020204030203" pitchFamily="34" charset="0"/>
                </a:rPr>
                <a:t>)</a:t>
              </a:r>
            </a:p>
          </p:txBody>
        </p:sp>
      </p:grpSp>
      <p:sp>
        <p:nvSpPr>
          <p:cNvPr id="48" name="TextBox 72">
            <a:extLst>
              <a:ext uri="{FF2B5EF4-FFF2-40B4-BE49-F238E27FC236}">
                <a16:creationId xmlns:a16="http://schemas.microsoft.com/office/drawing/2014/main" id="{4DB4012D-13D7-415D-959B-733FA29D3DC0}"/>
              </a:ext>
            </a:extLst>
          </p:cNvPr>
          <p:cNvSpPr txBox="1">
            <a:spLocks noChangeArrowheads="1"/>
          </p:cNvSpPr>
          <p:nvPr/>
        </p:nvSpPr>
        <p:spPr bwMode="auto">
          <a:xfrm>
            <a:off x="-127838" y="28203111"/>
            <a:ext cx="5460449" cy="6463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panose="02020603050405020304" pitchFamily="18" charset="0"/>
                <a:ea typeface="MS PGothic" panose="020B0600070205080204" pitchFamily="34" charset="-128"/>
              </a:defRPr>
            </a:lvl1pPr>
            <a:lvl2pPr marL="742950" indent="-285750" eaLnBrk="0" hangingPunct="0">
              <a:defRPr sz="2400">
                <a:solidFill>
                  <a:schemeClr val="tx1"/>
                </a:solidFill>
                <a:latin typeface="Times New Roman" panose="02020603050405020304" pitchFamily="18" charset="0"/>
                <a:ea typeface="MS PGothic" panose="020B0600070205080204" pitchFamily="34" charset="-128"/>
              </a:defRPr>
            </a:lvl2pPr>
            <a:lvl3pPr marL="1143000" indent="-228600" eaLnBrk="0" hangingPunct="0">
              <a:defRPr sz="2400">
                <a:solidFill>
                  <a:schemeClr val="tx1"/>
                </a:solidFill>
                <a:latin typeface="Times New Roman" panose="02020603050405020304" pitchFamily="18" charset="0"/>
                <a:ea typeface="MS PGothic" panose="020B0600070205080204" pitchFamily="34" charset="-128"/>
              </a:defRPr>
            </a:lvl3pPr>
            <a:lvl4pPr marL="1600200" indent="-228600" eaLnBrk="0" hangingPunct="0">
              <a:defRPr sz="2400">
                <a:solidFill>
                  <a:schemeClr val="tx1"/>
                </a:solidFill>
                <a:latin typeface="Times New Roman" panose="02020603050405020304" pitchFamily="18" charset="0"/>
                <a:ea typeface="MS PGothic" panose="020B0600070205080204" pitchFamily="34" charset="-128"/>
              </a:defRPr>
            </a:lvl4pPr>
            <a:lvl5pPr marL="2057400" indent="-228600" eaLnBrk="0" hangingPunct="0">
              <a:defRPr sz="24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9pPr>
          </a:lstStyle>
          <a:p>
            <a:pPr algn="ctr" eaLnBrk="1" hangingPunct="1"/>
            <a:r>
              <a:rPr lang="en-US" altLang="en-US" sz="3600" b="1" dirty="0">
                <a:latin typeface="Lato Heavy" panose="020F0502020204030203" pitchFamily="34" charset="0"/>
                <a:ea typeface="Lato Heavy" panose="020F0502020204030203" pitchFamily="34" charset="0"/>
                <a:cs typeface="Lato Heavy" panose="020F0502020204030203" pitchFamily="34" charset="0"/>
              </a:rPr>
              <a:t>“Find the bell!”</a:t>
            </a:r>
            <a:endParaRPr lang="en-US" altLang="en-US" sz="3600" dirty="0">
              <a:latin typeface="Lato Heavy" panose="020F0502020204030203" pitchFamily="34" charset="0"/>
              <a:ea typeface="Lato Heavy" panose="020F0502020204030203" pitchFamily="34" charset="0"/>
              <a:cs typeface="Lato Heavy" panose="020F0502020204030203" pitchFamily="34" charset="0"/>
            </a:endParaRPr>
          </a:p>
        </p:txBody>
      </p:sp>
      <p:pic>
        <p:nvPicPr>
          <p:cNvPr id="1032" name="Picture 8" descr="Uncertainty intervals for the correlations of growth curve features at each timepoint with age-5 expressive vocabulary (EVT-2 standard scores). The bottom rows provide intervals for the pairwise differences in correlations between timepoints. For example, the top row of the left panel is the correlation between age-3 peak probability and age-5 expressive vocabulary.">
            <a:extLst>
              <a:ext uri="{FF2B5EF4-FFF2-40B4-BE49-F238E27FC236}">
                <a16:creationId xmlns:a16="http://schemas.microsoft.com/office/drawing/2014/main" id="{9237B1A4-865C-418B-97B8-81D000D432C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186600" y="6705600"/>
            <a:ext cx="10972800" cy="548640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Uncertainty intervals for the correlations of growth curve features from ageÂ 43 and ageÂ 44 with age-4 receptive vocabulary (PPVT-4 standard scores). The bottom row shows pairwise differences between the age-3 and age-4 correlations.">
            <a:extLst>
              <a:ext uri="{FF2B5EF4-FFF2-40B4-BE49-F238E27FC236}">
                <a16:creationId xmlns:a16="http://schemas.microsoft.com/office/drawing/2014/main" id="{674890B1-A1BA-472D-8839-F77994A08F9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5224700" y="12303569"/>
            <a:ext cx="10972800" cy="36576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1" name="Table 10">
            <a:extLst>
              <a:ext uri="{FF2B5EF4-FFF2-40B4-BE49-F238E27FC236}">
                <a16:creationId xmlns:a16="http://schemas.microsoft.com/office/drawing/2014/main" id="{DDA663AF-835C-4B80-A3F4-7FDD62321F6B}"/>
              </a:ext>
            </a:extLst>
          </p:cNvPr>
          <p:cNvGraphicFramePr>
            <a:graphicFrameLocks noGrp="1"/>
          </p:cNvGraphicFramePr>
          <p:nvPr>
            <p:extLst>
              <p:ext uri="{D42A27DB-BD31-4B8C-83A1-F6EECF244321}">
                <p14:modId xmlns:p14="http://schemas.microsoft.com/office/powerpoint/2010/main" val="1744074493"/>
              </p:ext>
            </p:extLst>
          </p:nvPr>
        </p:nvGraphicFramePr>
        <p:xfrm>
          <a:off x="1213571" y="19170323"/>
          <a:ext cx="11753405" cy="2546677"/>
        </p:xfrm>
        <a:graphic>
          <a:graphicData uri="http://schemas.openxmlformats.org/drawingml/2006/table">
            <a:tbl>
              <a:tblPr firstRow="1" firstCol="1">
                <a:tableStyleId>{9D7B26C5-4107-4FEC-AEDC-1716B250A1EF}</a:tableStyleId>
              </a:tblPr>
              <a:tblGrid>
                <a:gridCol w="2160233">
                  <a:extLst>
                    <a:ext uri="{9D8B030D-6E8A-4147-A177-3AD203B41FA5}">
                      <a16:colId xmlns:a16="http://schemas.microsoft.com/office/drawing/2014/main" val="2363969641"/>
                    </a:ext>
                  </a:extLst>
                </a:gridCol>
                <a:gridCol w="1656178">
                  <a:extLst>
                    <a:ext uri="{9D8B030D-6E8A-4147-A177-3AD203B41FA5}">
                      <a16:colId xmlns:a16="http://schemas.microsoft.com/office/drawing/2014/main" val="3014058007"/>
                    </a:ext>
                  </a:extLst>
                </a:gridCol>
                <a:gridCol w="2520271">
                  <a:extLst>
                    <a:ext uri="{9D8B030D-6E8A-4147-A177-3AD203B41FA5}">
                      <a16:colId xmlns:a16="http://schemas.microsoft.com/office/drawing/2014/main" val="5004657"/>
                    </a:ext>
                  </a:extLst>
                </a:gridCol>
                <a:gridCol w="2520271">
                  <a:extLst>
                    <a:ext uri="{9D8B030D-6E8A-4147-A177-3AD203B41FA5}">
                      <a16:colId xmlns:a16="http://schemas.microsoft.com/office/drawing/2014/main" val="777603049"/>
                    </a:ext>
                  </a:extLst>
                </a:gridCol>
                <a:gridCol w="2896452">
                  <a:extLst>
                    <a:ext uri="{9D8B030D-6E8A-4147-A177-3AD203B41FA5}">
                      <a16:colId xmlns:a16="http://schemas.microsoft.com/office/drawing/2014/main" val="1404721196"/>
                    </a:ext>
                  </a:extLst>
                </a:gridCol>
              </a:tblGrid>
              <a:tr h="992197">
                <a:tc>
                  <a:txBody>
                    <a:bodyPr/>
                    <a:lstStyle/>
                    <a:p>
                      <a:r>
                        <a:rPr lang="en-US" sz="2800" dirty="0">
                          <a:latin typeface="Lato Heavy" panose="020F0502020204030203" charset="0"/>
                          <a:ea typeface="Lato Heavy" panose="020F0502020204030203" charset="0"/>
                          <a:cs typeface="Lato Heavy" panose="020F0502020204030203" charset="0"/>
                        </a:rPr>
                        <a:t>Time Point</a:t>
                      </a:r>
                      <a:endParaRPr lang="en-US" sz="2800" b="0" dirty="0">
                        <a:latin typeface="Lato Heavy" panose="020F0502020204030203" charset="0"/>
                        <a:ea typeface="Lato Heavy" panose="020F0502020204030203" charset="0"/>
                        <a:cs typeface="Lato Heavy" panose="020F0502020204030203" charset="0"/>
                      </a:endParaRPr>
                    </a:p>
                  </a:txBody>
                  <a:tcPr anchor="b"/>
                </a:tc>
                <a:tc>
                  <a:txBody>
                    <a:bodyPr/>
                    <a:lstStyle/>
                    <a:p>
                      <a:pPr algn="r"/>
                      <a:r>
                        <a:rPr lang="en-US" sz="2800" dirty="0">
                          <a:latin typeface="Lato Heavy" panose="020F0502020204030203" charset="0"/>
                          <a:ea typeface="Lato Heavy" panose="020F0502020204030203" charset="0"/>
                          <a:cs typeface="Lato Heavy" panose="020F0502020204030203" charset="0"/>
                        </a:rPr>
                        <a:t>Children</a:t>
                      </a:r>
                      <a:endParaRPr lang="en-US" sz="2800" b="0" dirty="0">
                        <a:latin typeface="Lato Heavy" panose="020F0502020204030203" charset="0"/>
                        <a:ea typeface="Lato Heavy" panose="020F0502020204030203" charset="0"/>
                        <a:cs typeface="Lato Heavy" panose="020F0502020204030203" charset="0"/>
                      </a:endParaRPr>
                    </a:p>
                  </a:txBody>
                  <a:tcPr anchor="b"/>
                </a:tc>
                <a:tc>
                  <a:txBody>
                    <a:bodyPr/>
                    <a:lstStyle/>
                    <a:p>
                      <a:pPr algn="r"/>
                      <a:r>
                        <a:rPr lang="en-US" sz="2800" dirty="0">
                          <a:latin typeface="Lato Heavy" panose="020F0502020204030203" charset="0"/>
                          <a:ea typeface="Lato Heavy" panose="020F0502020204030203" charset="0"/>
                          <a:cs typeface="Lato Heavy" panose="020F0502020204030203" charset="0"/>
                        </a:rPr>
                        <a:t>Age (months)</a:t>
                      </a:r>
                      <a:br>
                        <a:rPr lang="en-US" sz="2800" dirty="0">
                          <a:latin typeface="Lato Heavy" panose="020F0502020204030203" charset="0"/>
                          <a:ea typeface="Lato Heavy" panose="020F0502020204030203" charset="0"/>
                          <a:cs typeface="Lato Heavy" panose="020F0502020204030203" charset="0"/>
                        </a:rPr>
                      </a:br>
                      <a:r>
                        <a:rPr lang="en-US" sz="2800" dirty="0">
                          <a:latin typeface="Lato Heavy" panose="020F0502020204030203" charset="0"/>
                          <a:ea typeface="Lato Heavy" panose="020F0502020204030203" charset="0"/>
                          <a:cs typeface="Lato Heavy" panose="020F0502020204030203" charset="0"/>
                        </a:rPr>
                        <a:t>Mean </a:t>
                      </a:r>
                      <a:r>
                        <a:rPr lang="en-US" sz="2800" kern="1200" dirty="0">
                          <a:effectLst/>
                          <a:latin typeface="Lato Heavy" panose="020F0502020204030203" charset="0"/>
                          <a:ea typeface="Lato Heavy" panose="020F0502020204030203" charset="0"/>
                          <a:cs typeface="Lato Heavy" panose="020F0502020204030203" charset="0"/>
                        </a:rPr>
                        <a:t>±</a:t>
                      </a:r>
                      <a:r>
                        <a:rPr lang="en-US" sz="2800" dirty="0">
                          <a:latin typeface="Lato Heavy" panose="020F0502020204030203" charset="0"/>
                          <a:ea typeface="Lato Heavy" panose="020F0502020204030203" charset="0"/>
                          <a:cs typeface="Lato Heavy" panose="020F0502020204030203" charset="0"/>
                        </a:rPr>
                        <a:t> SD</a:t>
                      </a:r>
                      <a:endParaRPr lang="en-US" sz="2800" b="0" dirty="0">
                        <a:latin typeface="Lato Heavy" panose="020F0502020204030203" charset="0"/>
                        <a:ea typeface="Lato Heavy" panose="020F0502020204030203" charset="0"/>
                        <a:cs typeface="Lato Heavy" panose="020F0502020204030203" charset="0"/>
                      </a:endParaRPr>
                    </a:p>
                  </a:txBody>
                  <a:tcPr anchor="b"/>
                </a:tc>
                <a:tc>
                  <a:txBody>
                    <a:bodyPr/>
                    <a:lstStyle/>
                    <a:p>
                      <a:pPr algn="r"/>
                      <a:r>
                        <a:rPr lang="en-US" sz="2800" dirty="0">
                          <a:latin typeface="Lato Heavy" panose="020F0502020204030203" charset="0"/>
                          <a:ea typeface="Lato Heavy" panose="020F0502020204030203" charset="0"/>
                          <a:cs typeface="Lato Heavy" panose="020F0502020204030203" charset="0"/>
                        </a:rPr>
                        <a:t>Age (months)</a:t>
                      </a:r>
                      <a:br>
                        <a:rPr lang="en-US" sz="2800" dirty="0">
                          <a:latin typeface="Lato Heavy" panose="020F0502020204030203" charset="0"/>
                          <a:ea typeface="Lato Heavy" panose="020F0502020204030203" charset="0"/>
                          <a:cs typeface="Lato Heavy" panose="020F0502020204030203" charset="0"/>
                        </a:rPr>
                      </a:br>
                      <a:r>
                        <a:rPr lang="en-US" sz="2800" dirty="0">
                          <a:latin typeface="Lato Heavy" panose="020F0502020204030203" charset="0"/>
                          <a:ea typeface="Lato Heavy" panose="020F0502020204030203" charset="0"/>
                          <a:cs typeface="Lato Heavy" panose="020F0502020204030203" charset="0"/>
                        </a:rPr>
                        <a:t>Range</a:t>
                      </a:r>
                      <a:endParaRPr lang="en-US" sz="2800" b="0" dirty="0">
                        <a:latin typeface="Lato Heavy" panose="020F0502020204030203" charset="0"/>
                        <a:ea typeface="Lato Heavy" panose="020F0502020204030203" charset="0"/>
                        <a:cs typeface="Lato Heavy" panose="020F0502020204030203" charset="0"/>
                      </a:endParaRPr>
                    </a:p>
                  </a:txBody>
                  <a:tcPr anchor="b"/>
                </a:tc>
                <a:tc>
                  <a:txBody>
                    <a:bodyPr/>
                    <a:lstStyle/>
                    <a:p>
                      <a:pPr algn="r"/>
                      <a:r>
                        <a:rPr lang="en-US" sz="2800" dirty="0">
                          <a:latin typeface="Lato Heavy" panose="020F0502020204030203" charset="0"/>
                          <a:ea typeface="Lato Heavy" panose="020F0502020204030203" charset="0"/>
                          <a:cs typeface="Lato Heavy" panose="020F0502020204030203" charset="0"/>
                        </a:rPr>
                        <a:t>EVT-2 standard</a:t>
                      </a:r>
                      <a:br>
                        <a:rPr lang="en-US" sz="2800" dirty="0">
                          <a:latin typeface="Lato Heavy" panose="020F0502020204030203" charset="0"/>
                          <a:ea typeface="Lato Heavy" panose="020F0502020204030203" charset="0"/>
                          <a:cs typeface="Lato Heavy" panose="020F0502020204030203" charset="0"/>
                        </a:rPr>
                      </a:br>
                      <a:r>
                        <a:rPr lang="en-US" sz="2800" dirty="0">
                          <a:latin typeface="Lato Heavy" panose="020F0502020204030203" charset="0"/>
                          <a:ea typeface="Lato Heavy" panose="020F0502020204030203" charset="0"/>
                          <a:cs typeface="Lato Heavy" panose="020F0502020204030203" charset="0"/>
                        </a:rPr>
                        <a:t>Mean </a:t>
                      </a:r>
                      <a:r>
                        <a:rPr lang="en-US" sz="2800" kern="1200" dirty="0">
                          <a:effectLst/>
                          <a:latin typeface="Lato Heavy" panose="020F0502020204030203" charset="0"/>
                          <a:ea typeface="Lato Heavy" panose="020F0502020204030203" charset="0"/>
                          <a:cs typeface="Lato Heavy" panose="020F0502020204030203" charset="0"/>
                        </a:rPr>
                        <a:t>±</a:t>
                      </a:r>
                      <a:r>
                        <a:rPr lang="en-US" sz="2800" dirty="0">
                          <a:latin typeface="Lato Heavy" panose="020F0502020204030203" charset="0"/>
                          <a:ea typeface="Lato Heavy" panose="020F0502020204030203" charset="0"/>
                          <a:cs typeface="Lato Heavy" panose="020F0502020204030203" charset="0"/>
                        </a:rPr>
                        <a:t> SD</a:t>
                      </a:r>
                      <a:endParaRPr lang="en-US" sz="2800" b="0" dirty="0">
                        <a:latin typeface="Lato Heavy" panose="020F0502020204030203" charset="0"/>
                        <a:ea typeface="Lato Heavy" panose="020F0502020204030203" charset="0"/>
                        <a:cs typeface="Lato Heavy" panose="020F0502020204030203" charset="0"/>
                      </a:endParaRPr>
                    </a:p>
                  </a:txBody>
                  <a:tcPr anchor="b"/>
                </a:tc>
                <a:extLst>
                  <a:ext uri="{0D108BD9-81ED-4DB2-BD59-A6C34878D82A}">
                    <a16:rowId xmlns:a16="http://schemas.microsoft.com/office/drawing/2014/main" val="444316472"/>
                  </a:ext>
                </a:extLst>
              </a:tr>
              <a:tr h="492228">
                <a:tc>
                  <a:txBody>
                    <a:bodyPr/>
                    <a:lstStyle/>
                    <a:p>
                      <a:r>
                        <a:rPr lang="en-US" sz="2800" dirty="0">
                          <a:latin typeface="Lato Heavy" panose="020F0502020204030203" charset="0"/>
                          <a:ea typeface="Lato Heavy" panose="020F0502020204030203" charset="0"/>
                          <a:cs typeface="Lato Heavy" panose="020F0502020204030203" charset="0"/>
                        </a:rPr>
                        <a:t>Age 3</a:t>
                      </a:r>
                    </a:p>
                  </a:txBody>
                  <a:tcPr/>
                </a:tc>
                <a:tc>
                  <a:txBody>
                    <a:bodyPr/>
                    <a:lstStyle/>
                    <a:p>
                      <a:pPr algn="r"/>
                      <a:r>
                        <a:rPr lang="en-US" sz="2800" dirty="0">
                          <a:latin typeface="Lato Medium" panose="020F0502020204030203" charset="0"/>
                          <a:ea typeface="Lato Medium" panose="020F0502020204030203" charset="0"/>
                          <a:cs typeface="Lato Medium" panose="020F0502020204030203" charset="0"/>
                        </a:rPr>
                        <a:t>149</a:t>
                      </a:r>
                    </a:p>
                  </a:txBody>
                  <a:tcPr/>
                </a:tc>
                <a:tc>
                  <a:txBody>
                    <a:bodyPr/>
                    <a:lstStyle/>
                    <a:p>
                      <a:pPr algn="r"/>
                      <a:r>
                        <a:rPr lang="en-US" sz="2800" dirty="0">
                          <a:latin typeface="Lato Medium" panose="020F0502020204030203" charset="0"/>
                          <a:ea typeface="Lato Medium" panose="020F0502020204030203" charset="0"/>
                          <a:cs typeface="Lato Medium" panose="020F0502020204030203" charset="0"/>
                        </a:rPr>
                        <a:t>33 </a:t>
                      </a:r>
                      <a:r>
                        <a:rPr lang="en-US" sz="2800" kern="1200" dirty="0">
                          <a:effectLst/>
                          <a:latin typeface="Lato Medium" panose="020F0502020204030203" charset="0"/>
                          <a:ea typeface="Lato Medium" panose="020F0502020204030203" charset="0"/>
                          <a:cs typeface="Lato Medium" panose="020F0502020204030203" charset="0"/>
                        </a:rPr>
                        <a:t>±</a:t>
                      </a:r>
                      <a:r>
                        <a:rPr lang="en-US" sz="2800" dirty="0">
                          <a:latin typeface="Lato Medium" panose="020F0502020204030203" charset="0"/>
                          <a:ea typeface="Lato Medium" panose="020F0502020204030203" charset="0"/>
                          <a:cs typeface="Lato Medium" panose="020F0502020204030203" charset="0"/>
                        </a:rPr>
                        <a:t> 3.5</a:t>
                      </a:r>
                    </a:p>
                  </a:txBody>
                  <a:tcPr/>
                </a:tc>
                <a:tc>
                  <a:txBody>
                    <a:bodyPr/>
                    <a:lstStyle/>
                    <a:p>
                      <a:pPr algn="r"/>
                      <a:r>
                        <a:rPr lang="en-US" sz="2800" dirty="0">
                          <a:latin typeface="Lato Medium" panose="020F0502020204030203" charset="0"/>
                          <a:ea typeface="Lato Medium" panose="020F0502020204030203" charset="0"/>
                          <a:cs typeface="Lato Medium" panose="020F0502020204030203" charset="0"/>
                        </a:rPr>
                        <a:t>38</a:t>
                      </a:r>
                      <a:r>
                        <a:rPr lang="en-US" sz="2800" kern="1200" dirty="0">
                          <a:effectLst/>
                          <a:latin typeface="Lato Medium" panose="020F0502020204030203" charset="0"/>
                          <a:ea typeface="Lato Medium" panose="020F0502020204030203" charset="0"/>
                          <a:cs typeface="Lato Medium" panose="020F0502020204030203" charset="0"/>
                        </a:rPr>
                        <a:t>–</a:t>
                      </a:r>
                      <a:r>
                        <a:rPr lang="en-US" sz="2800" dirty="0">
                          <a:latin typeface="Lato Medium" panose="020F0502020204030203" charset="0"/>
                          <a:ea typeface="Lato Medium" panose="020F0502020204030203" charset="0"/>
                          <a:cs typeface="Lato Medium" panose="020F0502020204030203" charset="0"/>
                        </a:rPr>
                        <a:t>39</a:t>
                      </a:r>
                    </a:p>
                  </a:txBody>
                  <a:tcPr/>
                </a:tc>
                <a:tc>
                  <a:txBody>
                    <a:bodyPr/>
                    <a:lstStyle/>
                    <a:p>
                      <a:pPr algn="r"/>
                      <a:r>
                        <a:rPr lang="en-US" sz="2800" dirty="0">
                          <a:latin typeface="Lato Medium" panose="020F0502020204030203" charset="0"/>
                          <a:ea typeface="Lato Medium" panose="020F0502020204030203" charset="0"/>
                          <a:cs typeface="Lato Medium" panose="020F0502020204030203" charset="0"/>
                        </a:rPr>
                        <a:t>113 </a:t>
                      </a:r>
                      <a:r>
                        <a:rPr lang="en-US" sz="2800" kern="1200" dirty="0">
                          <a:effectLst/>
                          <a:latin typeface="Lato Medium" panose="020F0502020204030203" charset="0"/>
                          <a:ea typeface="Lato Medium" panose="020F0502020204030203" charset="0"/>
                          <a:cs typeface="Lato Medium" panose="020F0502020204030203" charset="0"/>
                        </a:rPr>
                        <a:t>±</a:t>
                      </a:r>
                      <a:r>
                        <a:rPr lang="en-US" sz="2800" dirty="0">
                          <a:latin typeface="Lato Medium" panose="020F0502020204030203" charset="0"/>
                          <a:ea typeface="Lato Medium" panose="020F0502020204030203" charset="0"/>
                          <a:cs typeface="Lato Medium" panose="020F0502020204030203" charset="0"/>
                        </a:rPr>
                        <a:t> 18</a:t>
                      </a:r>
                    </a:p>
                  </a:txBody>
                  <a:tcPr/>
                </a:tc>
                <a:extLst>
                  <a:ext uri="{0D108BD9-81ED-4DB2-BD59-A6C34878D82A}">
                    <a16:rowId xmlns:a16="http://schemas.microsoft.com/office/drawing/2014/main" val="805354815"/>
                  </a:ext>
                </a:extLst>
              </a:tr>
              <a:tr h="492228">
                <a:tc>
                  <a:txBody>
                    <a:bodyPr/>
                    <a:lstStyle/>
                    <a:p>
                      <a:r>
                        <a:rPr lang="en-US" sz="2800" dirty="0">
                          <a:latin typeface="Lato Heavy" panose="020F0502020204030203" charset="0"/>
                          <a:ea typeface="Lato Heavy" panose="020F0502020204030203" charset="0"/>
                          <a:cs typeface="Lato Heavy" panose="020F0502020204030203" charset="0"/>
                        </a:rPr>
                        <a:t>Age 4</a:t>
                      </a:r>
                    </a:p>
                  </a:txBody>
                  <a:tcPr/>
                </a:tc>
                <a:tc>
                  <a:txBody>
                    <a:bodyPr/>
                    <a:lstStyle/>
                    <a:p>
                      <a:pPr algn="r"/>
                      <a:r>
                        <a:rPr lang="en-US" sz="2800" dirty="0">
                          <a:latin typeface="Lato Medium" panose="020F0502020204030203" charset="0"/>
                          <a:ea typeface="Lato Medium" panose="020F0502020204030203" charset="0"/>
                          <a:cs typeface="Lato Medium" panose="020F0502020204030203" charset="0"/>
                        </a:rPr>
                        <a:t>162</a:t>
                      </a:r>
                    </a:p>
                  </a:txBody>
                  <a:tcPr/>
                </a:tc>
                <a:tc>
                  <a:txBody>
                    <a:bodyPr/>
                    <a:lstStyle/>
                    <a:p>
                      <a:pPr algn="r"/>
                      <a:r>
                        <a:rPr lang="en-US" sz="2800" dirty="0">
                          <a:latin typeface="Lato Medium" panose="020F0502020204030203" charset="0"/>
                          <a:ea typeface="Lato Medium" panose="020F0502020204030203" charset="0"/>
                          <a:cs typeface="Lato Medium" panose="020F0502020204030203" charset="0"/>
                        </a:rPr>
                        <a:t>45 </a:t>
                      </a:r>
                      <a:r>
                        <a:rPr lang="en-US" sz="2800" kern="1200" dirty="0">
                          <a:effectLst/>
                          <a:latin typeface="Lato Medium" panose="020F0502020204030203" charset="0"/>
                          <a:ea typeface="Lato Medium" panose="020F0502020204030203" charset="0"/>
                          <a:cs typeface="Lato Medium" panose="020F0502020204030203" charset="0"/>
                        </a:rPr>
                        <a:t>±</a:t>
                      </a:r>
                      <a:r>
                        <a:rPr lang="en-US" sz="2800" dirty="0">
                          <a:latin typeface="Lato Medium" panose="020F0502020204030203" charset="0"/>
                          <a:ea typeface="Lato Medium" panose="020F0502020204030203" charset="0"/>
                          <a:cs typeface="Lato Medium" panose="020F0502020204030203" charset="0"/>
                        </a:rPr>
                        <a:t> 3.5</a:t>
                      </a:r>
                    </a:p>
                  </a:txBody>
                  <a:tcPr/>
                </a:tc>
                <a:tc>
                  <a:txBody>
                    <a:bodyPr/>
                    <a:lstStyle/>
                    <a:p>
                      <a:pPr algn="r"/>
                      <a:r>
                        <a:rPr lang="en-US" sz="2800" dirty="0">
                          <a:latin typeface="Lato Medium" panose="020F0502020204030203" charset="0"/>
                          <a:ea typeface="Lato Medium" panose="020F0502020204030203" charset="0"/>
                          <a:cs typeface="Lato Medium" panose="020F0502020204030203" charset="0"/>
                        </a:rPr>
                        <a:t>39</a:t>
                      </a:r>
                      <a:r>
                        <a:rPr lang="en-US" sz="2800" kern="1200" dirty="0">
                          <a:effectLst/>
                          <a:latin typeface="Lato Medium" panose="020F0502020204030203" charset="0"/>
                          <a:ea typeface="Lato Medium" panose="020F0502020204030203" charset="0"/>
                          <a:cs typeface="Lato Medium" panose="020F0502020204030203" charset="0"/>
                        </a:rPr>
                        <a:t>–</a:t>
                      </a:r>
                      <a:r>
                        <a:rPr lang="en-US" sz="2800" dirty="0">
                          <a:latin typeface="Lato Medium" panose="020F0502020204030203" charset="0"/>
                          <a:ea typeface="Lato Medium" panose="020F0502020204030203" charset="0"/>
                          <a:cs typeface="Lato Medium" panose="020F0502020204030203" charset="0"/>
                        </a:rPr>
                        <a:t>52</a:t>
                      </a:r>
                    </a:p>
                  </a:txBody>
                  <a:tcPr/>
                </a:tc>
                <a:tc>
                  <a:txBody>
                    <a:bodyPr/>
                    <a:lstStyle/>
                    <a:p>
                      <a:pPr algn="r"/>
                      <a:r>
                        <a:rPr lang="en-US" sz="2800" dirty="0">
                          <a:latin typeface="Lato Medium" panose="020F0502020204030203" charset="0"/>
                          <a:ea typeface="Lato Medium" panose="020F0502020204030203" charset="0"/>
                          <a:cs typeface="Lato Medium" panose="020F0502020204030203" charset="0"/>
                        </a:rPr>
                        <a:t>118 </a:t>
                      </a:r>
                      <a:r>
                        <a:rPr lang="en-US" sz="2800" kern="1200" dirty="0">
                          <a:effectLst/>
                          <a:latin typeface="Lato Medium" panose="020F0502020204030203" charset="0"/>
                          <a:ea typeface="Lato Medium" panose="020F0502020204030203" charset="0"/>
                          <a:cs typeface="Lato Medium" panose="020F0502020204030203" charset="0"/>
                        </a:rPr>
                        <a:t>±</a:t>
                      </a:r>
                      <a:r>
                        <a:rPr lang="en-US" sz="2800" dirty="0">
                          <a:latin typeface="Lato Medium" panose="020F0502020204030203" charset="0"/>
                          <a:ea typeface="Lato Medium" panose="020F0502020204030203" charset="0"/>
                          <a:cs typeface="Lato Medium" panose="020F0502020204030203" charset="0"/>
                        </a:rPr>
                        <a:t> 16</a:t>
                      </a:r>
                    </a:p>
                  </a:txBody>
                  <a:tcPr/>
                </a:tc>
                <a:extLst>
                  <a:ext uri="{0D108BD9-81ED-4DB2-BD59-A6C34878D82A}">
                    <a16:rowId xmlns:a16="http://schemas.microsoft.com/office/drawing/2014/main" val="1239013768"/>
                  </a:ext>
                </a:extLst>
              </a:tr>
              <a:tr h="492228">
                <a:tc>
                  <a:txBody>
                    <a:bodyPr/>
                    <a:lstStyle/>
                    <a:p>
                      <a:r>
                        <a:rPr lang="en-US" sz="2800" dirty="0">
                          <a:latin typeface="Lato Heavy" panose="020F0502020204030203" charset="0"/>
                          <a:ea typeface="Lato Heavy" panose="020F0502020204030203" charset="0"/>
                          <a:cs typeface="Lato Heavy" panose="020F0502020204030203" charset="0"/>
                        </a:rPr>
                        <a:t>Age 5</a:t>
                      </a:r>
                    </a:p>
                  </a:txBody>
                  <a:tcPr/>
                </a:tc>
                <a:tc>
                  <a:txBody>
                    <a:bodyPr/>
                    <a:lstStyle/>
                    <a:p>
                      <a:pPr algn="r"/>
                      <a:r>
                        <a:rPr lang="en-US" sz="2800" dirty="0">
                          <a:latin typeface="Lato Medium" panose="020F0502020204030203" charset="0"/>
                          <a:ea typeface="Lato Medium" panose="020F0502020204030203" charset="0"/>
                          <a:cs typeface="Lato Medium" panose="020F0502020204030203" charset="0"/>
                        </a:rPr>
                        <a:t>153</a:t>
                      </a:r>
                    </a:p>
                  </a:txBody>
                  <a:tcPr/>
                </a:tc>
                <a:tc>
                  <a:txBody>
                    <a:bodyPr/>
                    <a:lstStyle/>
                    <a:p>
                      <a:pPr algn="r"/>
                      <a:r>
                        <a:rPr lang="en-US" sz="2800" dirty="0">
                          <a:latin typeface="Lato Medium" panose="020F0502020204030203" charset="0"/>
                          <a:ea typeface="Lato Medium" panose="020F0502020204030203" charset="0"/>
                          <a:cs typeface="Lato Medium" panose="020F0502020204030203" charset="0"/>
                        </a:rPr>
                        <a:t>57 </a:t>
                      </a:r>
                      <a:r>
                        <a:rPr lang="en-US" sz="2800" kern="1200" dirty="0">
                          <a:effectLst/>
                          <a:latin typeface="Lato Medium" panose="020F0502020204030203" charset="0"/>
                          <a:ea typeface="Lato Medium" panose="020F0502020204030203" charset="0"/>
                          <a:cs typeface="Lato Medium" panose="020F0502020204030203" charset="0"/>
                        </a:rPr>
                        <a:t>±</a:t>
                      </a:r>
                      <a:r>
                        <a:rPr lang="en-US" sz="2800" dirty="0">
                          <a:latin typeface="Lato Medium" panose="020F0502020204030203" charset="0"/>
                          <a:ea typeface="Lato Medium" panose="020F0502020204030203" charset="0"/>
                          <a:cs typeface="Lato Medium" panose="020F0502020204030203" charset="0"/>
                        </a:rPr>
                        <a:t> 3.7</a:t>
                      </a:r>
                    </a:p>
                  </a:txBody>
                  <a:tcPr/>
                </a:tc>
                <a:tc>
                  <a:txBody>
                    <a:bodyPr/>
                    <a:lstStyle/>
                    <a:p>
                      <a:pPr algn="r"/>
                      <a:r>
                        <a:rPr lang="en-US" sz="2800" dirty="0">
                          <a:latin typeface="Lato Medium" panose="020F0502020204030203" charset="0"/>
                          <a:ea typeface="Lato Medium" panose="020F0502020204030203" charset="0"/>
                          <a:cs typeface="Lato Medium" panose="020F0502020204030203" charset="0"/>
                        </a:rPr>
                        <a:t>51</a:t>
                      </a:r>
                      <a:r>
                        <a:rPr lang="en-US" sz="2800" kern="1200" dirty="0">
                          <a:effectLst/>
                          <a:latin typeface="Lato Medium" panose="020F0502020204030203" charset="0"/>
                          <a:ea typeface="Lato Medium" panose="020F0502020204030203" charset="0"/>
                          <a:cs typeface="Lato Medium" panose="020F0502020204030203" charset="0"/>
                        </a:rPr>
                        <a:t>–</a:t>
                      </a:r>
                      <a:r>
                        <a:rPr lang="en-US" sz="2800" dirty="0">
                          <a:latin typeface="Lato Medium" panose="020F0502020204030203" charset="0"/>
                          <a:ea typeface="Lato Medium" panose="020F0502020204030203" charset="0"/>
                          <a:cs typeface="Lato Medium" panose="020F0502020204030203" charset="0"/>
                        </a:rPr>
                        <a:t>66</a:t>
                      </a:r>
                    </a:p>
                  </a:txBody>
                  <a:tcPr/>
                </a:tc>
                <a:tc>
                  <a:txBody>
                    <a:bodyPr/>
                    <a:lstStyle/>
                    <a:p>
                      <a:pPr algn="r"/>
                      <a:r>
                        <a:rPr lang="en-US" sz="2800" dirty="0">
                          <a:latin typeface="Lato Medium" panose="020F0502020204030203" charset="0"/>
                          <a:ea typeface="Lato Medium" panose="020F0502020204030203" charset="0"/>
                          <a:cs typeface="Lato Medium" panose="020F0502020204030203" charset="0"/>
                        </a:rPr>
                        <a:t>118 </a:t>
                      </a:r>
                      <a:r>
                        <a:rPr lang="en-US" sz="2800" kern="1200" dirty="0">
                          <a:effectLst/>
                          <a:latin typeface="Lato Medium" panose="020F0502020204030203" charset="0"/>
                          <a:ea typeface="Lato Medium" panose="020F0502020204030203" charset="0"/>
                          <a:cs typeface="Lato Medium" panose="020F0502020204030203" charset="0"/>
                        </a:rPr>
                        <a:t>± </a:t>
                      </a:r>
                      <a:r>
                        <a:rPr lang="en-US" sz="2800" dirty="0">
                          <a:latin typeface="Lato Medium" panose="020F0502020204030203" charset="0"/>
                          <a:ea typeface="Lato Medium" panose="020F0502020204030203" charset="0"/>
                          <a:cs typeface="Lato Medium" panose="020F0502020204030203" charset="0"/>
                        </a:rPr>
                        <a:t>15</a:t>
                      </a:r>
                    </a:p>
                  </a:txBody>
                  <a:tcPr/>
                </a:tc>
                <a:extLst>
                  <a:ext uri="{0D108BD9-81ED-4DB2-BD59-A6C34878D82A}">
                    <a16:rowId xmlns:a16="http://schemas.microsoft.com/office/drawing/2014/main" val="2063130664"/>
                  </a:ext>
                </a:extLst>
              </a:tr>
            </a:tbl>
          </a:graphicData>
        </a:graphic>
      </p:graphicFrame>
      <p:sp>
        <p:nvSpPr>
          <p:cNvPr id="12" name="Rectangle 11">
            <a:extLst>
              <a:ext uri="{FF2B5EF4-FFF2-40B4-BE49-F238E27FC236}">
                <a16:creationId xmlns:a16="http://schemas.microsoft.com/office/drawing/2014/main" id="{D18770A8-9B61-46AB-9F46-EA3E1F2BB932}"/>
              </a:ext>
            </a:extLst>
          </p:cNvPr>
          <p:cNvSpPr/>
          <p:nvPr/>
        </p:nvSpPr>
        <p:spPr>
          <a:xfrm>
            <a:off x="16607666" y="33715041"/>
            <a:ext cx="8550739" cy="626967"/>
          </a:xfrm>
          <a:prstGeom prst="rect">
            <a:avLst/>
          </a:prstGeom>
        </p:spPr>
        <p:txBody>
          <a:bodyPr wrap="none">
            <a:spAutoFit/>
          </a:bodyPr>
          <a:lstStyle/>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 </a:t>
            </a:r>
            <a:r>
              <a:rPr lang="en-US" sz="2400" dirty="0">
                <a:latin typeface="Lato Medium" panose="020F0502020204030203" pitchFamily="34" charset="0"/>
                <a:ea typeface="Lato Medium" panose="020F0502020204030203" pitchFamily="34" charset="0"/>
                <a:cs typeface="Lato Medium" panose="020F0502020204030203" pitchFamily="34" charset="0"/>
              </a:rPr>
              <a:t>(Marchman &amp; Fernald 2008; Fernald &amp; Marchman, 2012)</a:t>
            </a:r>
            <a:r>
              <a:rPr lang="en-US" sz="3600" dirty="0">
                <a:latin typeface="Lato Medium" panose="020F0502020204030203" pitchFamily="34" charset="0"/>
                <a:ea typeface="Lato Medium" panose="020F0502020204030203" pitchFamily="34" charset="0"/>
                <a:cs typeface="Lato Medium" panose="020F0502020204030203" pitchFamily="34" charset="0"/>
              </a:rPr>
              <a:t> </a:t>
            </a:r>
            <a:endParaRPr lang="en-US" sz="2400" dirty="0">
              <a:latin typeface="Lato Medium" panose="020F0502020204030203" pitchFamily="34" charset="0"/>
              <a:ea typeface="Lato Medium" panose="020F0502020204030203" pitchFamily="34" charset="0"/>
              <a:cs typeface="Lato Medium" panose="020F0502020204030203" pitchFamily="34" charset="0"/>
            </a:endParaRPr>
          </a:p>
        </p:txBody>
      </p:sp>
      <p:pic>
        <p:nvPicPr>
          <p:cNvPr id="20" name="Picture 19">
            <a:extLst>
              <a:ext uri="{FF2B5EF4-FFF2-40B4-BE49-F238E27FC236}">
                <a16:creationId xmlns:a16="http://schemas.microsoft.com/office/drawing/2014/main" id="{B7DF7631-1D7A-429C-A343-814AEC7FB409}"/>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5619024" y="23426942"/>
            <a:ext cx="12195951" cy="6775528"/>
          </a:xfrm>
          <a:prstGeom prst="rect">
            <a:avLst/>
          </a:prstGeom>
        </p:spPr>
      </p:pic>
      <p:pic>
        <p:nvPicPr>
          <p:cNvPr id="14" name="Picture 13">
            <a:extLst>
              <a:ext uri="{FF2B5EF4-FFF2-40B4-BE49-F238E27FC236}">
                <a16:creationId xmlns:a16="http://schemas.microsoft.com/office/drawing/2014/main" id="{682119DC-9E49-481D-96F2-4B7FAAD8F8C0}"/>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5861118" y="15366422"/>
            <a:ext cx="12195951" cy="3557153"/>
          </a:xfrm>
          <a:prstGeom prst="rect">
            <a:avLst/>
          </a:prstGeom>
        </p:spPr>
      </p:pic>
      <p:pic>
        <p:nvPicPr>
          <p:cNvPr id="16" name="Picture 15">
            <a:extLst>
              <a:ext uri="{FF2B5EF4-FFF2-40B4-BE49-F238E27FC236}">
                <a16:creationId xmlns:a16="http://schemas.microsoft.com/office/drawing/2014/main" id="{8338C53F-7CAD-4ECD-B4E3-4023F61732E8}"/>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29885640" y="31376112"/>
            <a:ext cx="5318760" cy="1008888"/>
          </a:xfrm>
          <a:prstGeom prst="rect">
            <a:avLst/>
          </a:prstGeom>
        </p:spPr>
      </p:pic>
      <p:pic>
        <p:nvPicPr>
          <p:cNvPr id="15" name="Picture 14" descr="A close up of a map&#10;&#10;Description generated with high confidence">
            <a:extLst>
              <a:ext uri="{FF2B5EF4-FFF2-40B4-BE49-F238E27FC236}">
                <a16:creationId xmlns:a16="http://schemas.microsoft.com/office/drawing/2014/main" id="{3A3AA00B-18E8-45C8-8573-F680DEFF76A7}"/>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5971435" y="9067800"/>
            <a:ext cx="11491130" cy="4787971"/>
          </a:xfrm>
          <a:prstGeom prst="rect">
            <a:avLst/>
          </a:prstGeom>
        </p:spPr>
      </p:pic>
      <p:grpSp>
        <p:nvGrpSpPr>
          <p:cNvPr id="23" name="Group 22">
            <a:extLst>
              <a:ext uri="{FF2B5EF4-FFF2-40B4-BE49-F238E27FC236}">
                <a16:creationId xmlns:a16="http://schemas.microsoft.com/office/drawing/2014/main" id="{52178B39-49B7-4DF7-B864-084C7C521835}"/>
              </a:ext>
            </a:extLst>
          </p:cNvPr>
          <p:cNvGrpSpPr/>
          <p:nvPr/>
        </p:nvGrpSpPr>
        <p:grpSpPr>
          <a:xfrm>
            <a:off x="29687190" y="11744971"/>
            <a:ext cx="13772019" cy="10124429"/>
            <a:chOff x="29687190" y="11658600"/>
            <a:chExt cx="13772019" cy="10124429"/>
          </a:xfrm>
        </p:grpSpPr>
        <p:sp>
          <p:nvSpPr>
            <p:cNvPr id="37" name="Rectangle 16">
              <a:extLst>
                <a:ext uri="{FF2B5EF4-FFF2-40B4-BE49-F238E27FC236}">
                  <a16:creationId xmlns:a16="http://schemas.microsoft.com/office/drawing/2014/main" id="{437B863D-F938-4CBD-AC65-446E328BDB18}"/>
                </a:ext>
              </a:extLst>
            </p:cNvPr>
            <p:cNvSpPr>
              <a:spLocks noChangeArrowheads="1"/>
            </p:cNvSpPr>
            <p:nvPr/>
          </p:nvSpPr>
          <p:spPr bwMode="auto">
            <a:xfrm>
              <a:off x="29724423" y="11661065"/>
              <a:ext cx="6408577" cy="4417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412016" tIns="206008" rIns="412016" bIns="206008">
              <a:spAutoFit/>
            </a:bodyPr>
            <a:lstStyle>
              <a:lvl1pPr marL="571500" indent="-571500" defTabSz="4805363">
                <a:defRPr sz="7400">
                  <a:solidFill>
                    <a:schemeClr val="tx1"/>
                  </a:solidFill>
                  <a:latin typeface="Lucida Sans Unicode" panose="020B0602030504020204" pitchFamily="34" charset="0"/>
                  <a:cs typeface="Arial" panose="020B0604020202020204" pitchFamily="34" charset="0"/>
                </a:defRPr>
              </a:lvl1pPr>
              <a:lvl2pPr defTabSz="4805363">
                <a:defRPr sz="7400">
                  <a:solidFill>
                    <a:schemeClr val="tx1"/>
                  </a:solidFill>
                  <a:latin typeface="Lucida Sans Unicode" panose="020B0602030504020204" pitchFamily="34" charset="0"/>
                  <a:cs typeface="Arial" panose="020B0604020202020204" pitchFamily="34" charset="0"/>
                </a:defRPr>
              </a:lvl2pPr>
              <a:lvl3pPr marL="1143000" indent="-228600" defTabSz="4805363">
                <a:defRPr sz="7400">
                  <a:solidFill>
                    <a:schemeClr val="tx1"/>
                  </a:solidFill>
                  <a:latin typeface="Lucida Sans Unicode" panose="020B0602030504020204" pitchFamily="34" charset="0"/>
                  <a:cs typeface="Arial" panose="020B0604020202020204" pitchFamily="34" charset="0"/>
                </a:defRPr>
              </a:lvl3pPr>
              <a:lvl4pPr marL="1600200" indent="-228600" defTabSz="4805363">
                <a:defRPr sz="7400">
                  <a:solidFill>
                    <a:schemeClr val="tx1"/>
                  </a:solidFill>
                  <a:latin typeface="Lucida Sans Unicode" panose="020B0602030504020204" pitchFamily="34" charset="0"/>
                  <a:cs typeface="Arial" panose="020B0604020202020204" pitchFamily="34" charset="0"/>
                </a:defRPr>
              </a:lvl4pPr>
              <a:lvl5pPr marL="2057400" indent="-228600" defTabSz="4805363">
                <a:defRPr sz="7400">
                  <a:solidFill>
                    <a:schemeClr val="tx1"/>
                  </a:solidFill>
                  <a:latin typeface="Lucida Sans Unicode" panose="020B0602030504020204" pitchFamily="34" charset="0"/>
                  <a:cs typeface="Arial" panose="020B0604020202020204" pitchFamily="34" charset="0"/>
                </a:defRPr>
              </a:lvl5pPr>
              <a:lvl6pPr marL="25146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6pPr>
              <a:lvl7pPr marL="29718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7pPr>
              <a:lvl8pPr marL="34290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8pPr>
              <a:lvl9pPr marL="38862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9pPr>
            </a:lstStyle>
            <a:p>
              <a:pPr marL="0" indent="0">
                <a:spcBef>
                  <a:spcPts val="600"/>
                </a:spcBef>
              </a:pPr>
              <a:r>
                <a:rPr lang="en-US" altLang="en-US" sz="2600" b="1" dirty="0">
                  <a:latin typeface="Lato Heavy" panose="020F0502020204030203" pitchFamily="34" charset="0"/>
                  <a:ea typeface="Lato Heavy" panose="020F0502020204030203" pitchFamily="34" charset="0"/>
                  <a:cs typeface="Lato Heavy" panose="020F0502020204030203" pitchFamily="34" charset="0"/>
                </a:rPr>
                <a:t>Immediate activation of phonological information. </a:t>
              </a:r>
              <a:r>
                <a:rPr lang="en-US" altLang="en-US" sz="2600" dirty="0">
                  <a:latin typeface="Lato Medium" panose="020F0502020204030203" pitchFamily="34" charset="0"/>
                  <a:ea typeface="Lato Medium" panose="020F0502020204030203" pitchFamily="34" charset="0"/>
                  <a:cs typeface="Lato Medium" panose="020F0502020204030203" pitchFamily="34" charset="0"/>
                </a:rPr>
                <a:t>Phonological competitors had the same syllable onset as the target (e.g., </a:t>
              </a:r>
              <a:r>
                <a:rPr lang="en-US" altLang="en-US" sz="2600" i="1" dirty="0">
                  <a:latin typeface="Lato Medium" panose="020F0502020204030203" pitchFamily="34" charset="0"/>
                  <a:ea typeface="Lato Medium" panose="020F0502020204030203" pitchFamily="34" charset="0"/>
                  <a:cs typeface="Lato Medium" panose="020F0502020204030203" pitchFamily="34" charset="0"/>
                </a:rPr>
                <a:t>flag-fly</a:t>
              </a:r>
              <a:r>
                <a:rPr lang="en-US" altLang="en-US" sz="2600" dirty="0">
                  <a:latin typeface="Lato Medium" panose="020F0502020204030203" pitchFamily="34" charset="0"/>
                  <a:ea typeface="Lato Medium" panose="020F0502020204030203" pitchFamily="34" charset="0"/>
                  <a:cs typeface="Lato Medium" panose="020F0502020204030203" pitchFamily="34" charset="0"/>
                </a:rPr>
                <a:t>, </a:t>
              </a:r>
              <a:r>
                <a:rPr lang="en-US" altLang="en-US" sz="2600" i="1" dirty="0">
                  <a:latin typeface="Lato Medium" panose="020F0502020204030203" pitchFamily="34" charset="0"/>
                  <a:ea typeface="Lato Medium" panose="020F0502020204030203" pitchFamily="34" charset="0"/>
                  <a:cs typeface="Lato Medium" panose="020F0502020204030203" pitchFamily="34" charset="0"/>
                </a:rPr>
                <a:t>bell-bee</a:t>
              </a:r>
              <a:r>
                <a:rPr lang="en-US" altLang="en-US" sz="2600" dirty="0">
                  <a:latin typeface="Lato Medium" panose="020F0502020204030203" pitchFamily="34" charset="0"/>
                  <a:ea typeface="Lato Medium" panose="020F0502020204030203" pitchFamily="34" charset="0"/>
                  <a:cs typeface="Lato Medium" panose="020F0502020204030203" pitchFamily="34" charset="0"/>
                </a:rPr>
                <a:t>). Relative looks to the phonological competitors spike early on, a tendency that increases with age: Children became more likely to use part-word information during word recognition.</a:t>
              </a:r>
            </a:p>
          </p:txBody>
        </p:sp>
        <p:sp>
          <p:nvSpPr>
            <p:cNvPr id="38" name="Rectangle 16">
              <a:extLst>
                <a:ext uri="{FF2B5EF4-FFF2-40B4-BE49-F238E27FC236}">
                  <a16:creationId xmlns:a16="http://schemas.microsoft.com/office/drawing/2014/main" id="{91942EF7-BCB6-4BB9-BAF1-F2D30C9153E5}"/>
                </a:ext>
              </a:extLst>
            </p:cNvPr>
            <p:cNvSpPr>
              <a:spLocks noChangeArrowheads="1"/>
            </p:cNvSpPr>
            <p:nvPr/>
          </p:nvSpPr>
          <p:spPr bwMode="auto">
            <a:xfrm>
              <a:off x="29687190" y="16840200"/>
              <a:ext cx="6408577" cy="4417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412016" tIns="206008" rIns="412016" bIns="206008">
              <a:spAutoFit/>
            </a:bodyPr>
            <a:lstStyle>
              <a:lvl1pPr marL="571500" indent="-571500" defTabSz="4805363">
                <a:defRPr sz="7400">
                  <a:solidFill>
                    <a:schemeClr val="tx1"/>
                  </a:solidFill>
                  <a:latin typeface="Lucida Sans Unicode" panose="020B0602030504020204" pitchFamily="34" charset="0"/>
                  <a:cs typeface="Arial" panose="020B0604020202020204" pitchFamily="34" charset="0"/>
                </a:defRPr>
              </a:lvl1pPr>
              <a:lvl2pPr defTabSz="4805363">
                <a:defRPr sz="7400">
                  <a:solidFill>
                    <a:schemeClr val="tx1"/>
                  </a:solidFill>
                  <a:latin typeface="Lucida Sans Unicode" panose="020B0602030504020204" pitchFamily="34" charset="0"/>
                  <a:cs typeface="Arial" panose="020B0604020202020204" pitchFamily="34" charset="0"/>
                </a:defRPr>
              </a:lvl2pPr>
              <a:lvl3pPr marL="1143000" indent="-228600" defTabSz="4805363">
                <a:defRPr sz="7400">
                  <a:solidFill>
                    <a:schemeClr val="tx1"/>
                  </a:solidFill>
                  <a:latin typeface="Lucida Sans Unicode" panose="020B0602030504020204" pitchFamily="34" charset="0"/>
                  <a:cs typeface="Arial" panose="020B0604020202020204" pitchFamily="34" charset="0"/>
                </a:defRPr>
              </a:lvl3pPr>
              <a:lvl4pPr marL="1600200" indent="-228600" defTabSz="4805363">
                <a:defRPr sz="7400">
                  <a:solidFill>
                    <a:schemeClr val="tx1"/>
                  </a:solidFill>
                  <a:latin typeface="Lucida Sans Unicode" panose="020B0602030504020204" pitchFamily="34" charset="0"/>
                  <a:cs typeface="Arial" panose="020B0604020202020204" pitchFamily="34" charset="0"/>
                </a:defRPr>
              </a:lvl4pPr>
              <a:lvl5pPr marL="2057400" indent="-228600" defTabSz="4805363">
                <a:defRPr sz="7400">
                  <a:solidFill>
                    <a:schemeClr val="tx1"/>
                  </a:solidFill>
                  <a:latin typeface="Lucida Sans Unicode" panose="020B0602030504020204" pitchFamily="34" charset="0"/>
                  <a:cs typeface="Arial" panose="020B0604020202020204" pitchFamily="34" charset="0"/>
                </a:defRPr>
              </a:lvl5pPr>
              <a:lvl6pPr marL="25146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6pPr>
              <a:lvl7pPr marL="29718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7pPr>
              <a:lvl8pPr marL="34290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8pPr>
              <a:lvl9pPr marL="38862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9pPr>
            </a:lstStyle>
            <a:p>
              <a:pPr marL="0" indent="0">
                <a:spcBef>
                  <a:spcPts val="600"/>
                </a:spcBef>
              </a:pPr>
              <a:r>
                <a:rPr lang="en-US" altLang="en-US" sz="2600" b="1" dirty="0">
                  <a:latin typeface="Lato Heavy" panose="020F0502020204030203" pitchFamily="34" charset="0"/>
                  <a:ea typeface="Lato Heavy" panose="020F0502020204030203" pitchFamily="34" charset="0"/>
                  <a:cs typeface="Lato Heavy" panose="020F0502020204030203" pitchFamily="34" charset="0"/>
                </a:rPr>
                <a:t>Late activation of semantic information. </a:t>
              </a:r>
              <a:r>
                <a:rPr lang="en-US" altLang="en-US" sz="2600" dirty="0">
                  <a:latin typeface="Lato Medium" panose="020F0502020204030203" pitchFamily="34" charset="0"/>
                  <a:ea typeface="Lato Medium" panose="020F0502020204030203" pitchFamily="34" charset="0"/>
                  <a:cs typeface="Lato Medium" panose="020F0502020204030203" pitchFamily="34" charset="0"/>
                </a:rPr>
                <a:t>Semantic competitors belonged to the same category as the target (e.g., </a:t>
              </a:r>
              <a:r>
                <a:rPr lang="en-US" altLang="en-US" sz="2600" i="1" dirty="0">
                  <a:latin typeface="Lato Medium" panose="020F0502020204030203" pitchFamily="34" charset="0"/>
                  <a:ea typeface="Lato Medium" panose="020F0502020204030203" pitchFamily="34" charset="0"/>
                  <a:cs typeface="Lato Medium" panose="020F0502020204030203" pitchFamily="34" charset="0"/>
                </a:rPr>
                <a:t>bell-drum</a:t>
              </a:r>
              <a:r>
                <a:rPr lang="en-US" altLang="en-US" sz="2600" dirty="0">
                  <a:latin typeface="Lato Medium" panose="020F0502020204030203" pitchFamily="34" charset="0"/>
                  <a:ea typeface="Lato Medium" panose="020F0502020204030203" pitchFamily="34" charset="0"/>
                  <a:cs typeface="Lato Medium" panose="020F0502020204030203" pitchFamily="34" charset="0"/>
                </a:rPr>
                <a:t>, </a:t>
              </a:r>
              <a:r>
                <a:rPr lang="en-US" altLang="en-US" sz="2600" i="1" dirty="0">
                  <a:latin typeface="Lato Medium" panose="020F0502020204030203" pitchFamily="34" charset="0"/>
                  <a:ea typeface="Lato Medium" panose="020F0502020204030203" pitchFamily="34" charset="0"/>
                  <a:cs typeface="Lato Medium" panose="020F0502020204030203" pitchFamily="34" charset="0"/>
                </a:rPr>
                <a:t>bear-horse</a:t>
              </a:r>
              <a:r>
                <a:rPr lang="en-US" altLang="en-US" sz="2600" dirty="0">
                  <a:latin typeface="Lato Medium" panose="020F0502020204030203" pitchFamily="34" charset="0"/>
                  <a:ea typeface="Lato Medium" panose="020F0502020204030203" pitchFamily="34" charset="0"/>
                  <a:cs typeface="Lato Medium" panose="020F0502020204030203" pitchFamily="34" charset="0"/>
                </a:rPr>
                <a:t>). Relative looks to these words peak late (well after the end of the target noun). This timing suggests cascading activation from the target noun. These words peak only after activation of the target has peaked.</a:t>
              </a:r>
            </a:p>
          </p:txBody>
        </p:sp>
        <p:pic>
          <p:nvPicPr>
            <p:cNvPr id="21" name="Picture 20" descr="A close up of a map&#10;&#10;Description generated with high confidence">
              <a:extLst>
                <a:ext uri="{FF2B5EF4-FFF2-40B4-BE49-F238E27FC236}">
                  <a16:creationId xmlns:a16="http://schemas.microsoft.com/office/drawing/2014/main" id="{F3D71876-1F4B-4397-8093-33CF38425087}"/>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36153095" y="16929093"/>
              <a:ext cx="7280905" cy="4853936"/>
            </a:xfrm>
            <a:prstGeom prst="rect">
              <a:avLst/>
            </a:prstGeom>
          </p:spPr>
        </p:pic>
        <p:pic>
          <p:nvPicPr>
            <p:cNvPr id="22" name="Picture 21">
              <a:extLst>
                <a:ext uri="{FF2B5EF4-FFF2-40B4-BE49-F238E27FC236}">
                  <a16:creationId xmlns:a16="http://schemas.microsoft.com/office/drawing/2014/main" id="{39CD0E02-03A9-4CB7-8C95-DAF00B78CDF8}"/>
                </a:ext>
              </a:extLst>
            </p:cNvPr>
            <p:cNvPicPr>
              <a:picLocks noChangeAspect="1"/>
            </p:cNvPicPr>
            <p:nvPr/>
          </p:nvPicPr>
          <p:blipFill>
            <a:blip r:embed="rId13"/>
            <a:stretch>
              <a:fillRect/>
            </a:stretch>
          </p:blipFill>
          <p:spPr>
            <a:xfrm>
              <a:off x="36133000" y="11658600"/>
              <a:ext cx="7326209" cy="4853936"/>
            </a:xfrm>
            <a:prstGeom prst="rect">
              <a:avLst/>
            </a:prstGeom>
          </p:spPr>
        </p:pic>
      </p:grpSp>
    </p:spTree>
  </p:cSld>
  <p:clrMapOvr>
    <a:masterClrMapping/>
  </p:clrMapOvr>
</p:sld>
</file>

<file path=ppt/theme/theme1.xml><?xml version="1.0" encoding="utf-8"?>
<a:theme xmlns:a="http://schemas.openxmlformats.org/drawingml/2006/main" name="Office Theme">
  <a:themeElements>
    <a:clrScheme name="Custom 2">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C55A11"/>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726</Words>
  <Application>Microsoft Office PowerPoint</Application>
  <PresentationFormat>Custom</PresentationFormat>
  <Paragraphs>133</Paragraphs>
  <Slides>1</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vt:i4>
      </vt:variant>
    </vt:vector>
  </HeadingPairs>
  <TitlesOfParts>
    <vt:vector size="11" baseType="lpstr">
      <vt:lpstr>MS PGothic</vt:lpstr>
      <vt:lpstr>Lato Heavy</vt:lpstr>
      <vt:lpstr>Calibri Light</vt:lpstr>
      <vt:lpstr>Gill Sans</vt:lpstr>
      <vt:lpstr>Lato Medium</vt:lpstr>
      <vt:lpstr>Arial</vt:lpstr>
      <vt:lpstr>Calibri</vt:lpstr>
      <vt:lpstr>Lucida Sans Unicode</vt:lpstr>
      <vt:lpstr>Lato</vt:lpstr>
      <vt:lpstr>Office Theme</vt:lpstr>
      <vt:lpstr>PowerPoint Presentation</vt:lpstr>
    </vt:vector>
  </TitlesOfParts>
  <Company>University of Wisconsin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Courtney G. Erickson</dc:creator>
  <cp:lastModifiedBy>Tristan Mahr</cp:lastModifiedBy>
  <cp:revision>384</cp:revision>
  <dcterms:created xsi:type="dcterms:W3CDTF">2014-04-30T15:25:57Z</dcterms:created>
  <dcterms:modified xsi:type="dcterms:W3CDTF">2018-06-07T04:10:04Z</dcterms:modified>
</cp:coreProperties>
</file>